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375" r:id="rId2"/>
    <p:sldId id="297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65" r:id="rId35"/>
    <p:sldId id="366" r:id="rId36"/>
    <p:sldId id="367" r:id="rId37"/>
    <p:sldId id="368" r:id="rId38"/>
    <p:sldId id="369" r:id="rId39"/>
    <p:sldId id="370" r:id="rId40"/>
    <p:sldId id="371" r:id="rId41"/>
    <p:sldId id="372" r:id="rId42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B8CF"/>
    <a:srgbClr val="0066B3"/>
    <a:srgbClr val="256ABD"/>
    <a:srgbClr val="0D29B3"/>
    <a:srgbClr val="B10B2D"/>
    <a:srgbClr val="E7E6DD"/>
    <a:srgbClr val="4B7520"/>
    <a:srgbClr val="B9D3C2"/>
    <a:srgbClr val="6EBC94"/>
    <a:srgbClr val="007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70" autoAdjust="0"/>
    <p:restoredTop sz="82989" autoAdjust="0"/>
  </p:normalViewPr>
  <p:slideViewPr>
    <p:cSldViewPr>
      <p:cViewPr>
        <p:scale>
          <a:sx n="75" d="100"/>
          <a:sy n="75" d="100"/>
        </p:scale>
        <p:origin x="-744" y="-420"/>
      </p:cViewPr>
      <p:guideLst>
        <p:guide orient="horz" pos="432"/>
        <p:guide pos="288"/>
      </p:guideLst>
    </p:cSldViewPr>
  </p:slideViewPr>
  <p:outlineViewPr>
    <p:cViewPr>
      <p:scale>
        <a:sx n="33" d="100"/>
        <a:sy n="33" d="100"/>
      </p:scale>
      <p:origin x="0" y="18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58A9BB3A-BCAC-4EC9-978D-B0F7BBA33729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092BC712-8560-4688-9A6D-0AD76F9D5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68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B82966-E6E4-47C2-8832-A05F41FF2268}" type="datetimeFigureOut">
              <a:rPr lang="en-US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0FDDB8-901D-4D46-A4E8-DCBCC8570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20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Since 1900, life expectancy has increased and mortality rates have decreased in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United States. Since 1981, there have been significant decreases in rates of death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due to cancer, cardiovascular diseases, and diseases of the liver. Rates of death due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kidney disease and diabetes increased slightly because of an increase in obesity.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 that, in panel (a), the increase in mortality and decrease in life expectancy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1918 are due to the severe influenza epidemic of that year.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Sources: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panel (a): Susan B. Carter et al., eds.,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Historical Statistics of the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United States: Millennium Edition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Series Ab644; and Centers for Disease Control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Prevention, National Vital Statistics Reports, various issues; for panel (b): “Age-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Adjusted Mortality per 100,000 by Underlying and Multiple Cause, Ages 181: US,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1981–2009”; Centers for Disease Control and Prevention, National Center for Health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Statistics, “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VitalStats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Mortality,” www.cdc.gov/nchs/vitalstats.htm.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21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2012, about 64 percent of people received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 insurance through their employer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about 10 percent directly purchased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individual or family health insurance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policy from an insurance company. About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36 percent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people received health insurance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 a government program including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Medicaid, Medicare, and the program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 by the Department of Veteran Affairs.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 16 percent of people were uninsured.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some people have more than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type of health insurance, the sum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values for each category shown is greater than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 percent.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Sources: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Carmen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DeNavas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-Walt, Bernadette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 Proctor, and Jessica C. Smith, U.S. Census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Bureau,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Population Reports, P60-243,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Income, Poverty, and Health Insurance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Coverage in the United States: 2011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Washington, DC: U.S. Government Printing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Office, September 2012, Table 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8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United States is well above the line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showing the average relationship between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income per person and health care spending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person, which indicates that the United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States spends more on health care per person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 do other countries, even taking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 account the relatively high levels of income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United States.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Income per person is measured as real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GDP per person.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Organization for Economic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Co-operation and Development,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OECD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 Data 2013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June 2013.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17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who do not get vaccinated still benefit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other people being vaccinated.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result, the marginal social benefit from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vaccinations is greater than the marginal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private benefit to people being vaccinated.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only the marginal private benefit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represented in the market demand curve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 the quantity of vaccinations produced,</a:t>
            </a:r>
          </a:p>
          <a:p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is too low. If the market demand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curve were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instead of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 the level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vaccinations would be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Efficient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is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efficient level. At the market equilibrium of</a:t>
            </a:r>
          </a:p>
          <a:p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there is a deadweight loss equal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area of the yellow triangle.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17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Panel (a) shows that health care spending has been a rising percentage of GDP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United States. Health care spending rose from less than 6 percent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GDP in 1965 to about 17.3 percent in 2013, and it is projected to rise to about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19.6 percent in 2019.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Panel (b) shows that health care spending per person has been growing faster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United States than in other high-income countries.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Sources: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panel (a): U.S. Department of Health and Human Services, Centers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Medicare &amp; Medicaid Services; for panel (b): Organization for Economic Cooperation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Development,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OECD Health Data 2013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June 2013.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36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Out-of-pocket spending on health care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declined sharply as a fraction of all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 care spending, while the fraction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spending accounted for by third-party payers,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firms or the government, has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increased.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U.S. Department of Health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 Services, Centers for Medicare &amp;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Medicaid Services.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75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 the aging of the U.S. population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increase federal government spending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Medicare and Medicaid programs,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increases in the cost of providing health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care will have a larger effect on government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spending on these programs.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U.S. Congressional Budget Office.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13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consumers paid the full price of medical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services, their demand would be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and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equilibrium quantity would be at the efficient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Efficient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Because consumers pay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a fraction of the true cost of medical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services, their demand is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2, and the equilibrium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quantity of medical services produced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increases to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is beyond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efficient level. There is a deadweight loss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 to the yellow triangle. Doctors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suppliers of medical services receive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price,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that is well above the price,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paid by consumers.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82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703388" y="0"/>
            <a:ext cx="7445375" cy="640080"/>
          </a:xfrm>
          <a:prstGeom prst="rect">
            <a:avLst/>
          </a:prstGeom>
          <a:solidFill>
            <a:srgbClr val="89B8CF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</a:t>
            </a:r>
            <a:r>
              <a:rPr lang="en-US" sz="1200" dirty="0" smtClean="0">
                <a:solidFill>
                  <a:schemeClr val="bg1"/>
                </a:solidFill>
                <a:cs typeface="+mn-cs"/>
              </a:rPr>
              <a:t>41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58788" y="2057400"/>
            <a:ext cx="3351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66B3"/>
                </a:solidFill>
              </a:rPr>
              <a:t>Chapter Outline </a:t>
            </a:r>
            <a:r>
              <a:rPr lang="en-US" sz="2000" dirty="0"/>
              <a:t>and</a:t>
            </a:r>
          </a:p>
          <a:p>
            <a:r>
              <a:rPr lang="en-US" sz="2000" b="1" dirty="0">
                <a:solidFill>
                  <a:srgbClr val="0066B3"/>
                </a:solidFill>
              </a:rPr>
              <a:t>Learning Objectives</a:t>
            </a:r>
            <a:endParaRPr lang="en-US" sz="2000" dirty="0">
              <a:solidFill>
                <a:srgbClr val="0066B3"/>
              </a:solidFill>
            </a:endParaRPr>
          </a:p>
        </p:txBody>
      </p:sp>
      <p:graphicFrame>
        <p:nvGraphicFramePr>
          <p:cNvPr id="9" name="Group 49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07610254"/>
              </p:ext>
            </p:extLst>
          </p:nvPr>
        </p:nvGraphicFramePr>
        <p:xfrm>
          <a:off x="463550" y="2895600"/>
          <a:ext cx="3269664" cy="2618954"/>
        </p:xfrm>
        <a:graphic>
          <a:graphicData uri="http://schemas.openxmlformats.org/drawingml/2006/table">
            <a:tbl>
              <a:tblPr/>
              <a:tblGrid>
                <a:gridCol w="496553"/>
                <a:gridCol w="2773111"/>
              </a:tblGrid>
              <a:tr h="405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7.1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The Improving Health of People in the United States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7.2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Health Care around the World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7.3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Information Problems and Externalities in the Market for Health Care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7.4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The Debate over Health Care Policy in the United States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460375" y="354427"/>
            <a:ext cx="1249362" cy="3313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600" b="0" kern="0" dirty="0" smtClean="0">
                <a:solidFill>
                  <a:srgbClr val="231F20"/>
                </a:solidFill>
                <a:cs typeface="Arial" charset="0"/>
              </a:rPr>
              <a:t>CHAPTER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709737" y="0"/>
            <a:ext cx="7434263" cy="6858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709737" cy="1695450"/>
          </a:xfrm>
          <a:prstGeom prst="rect">
            <a:avLst/>
          </a:prstGeom>
          <a:solidFill>
            <a:srgbClr val="256ABD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311944" y="520113"/>
            <a:ext cx="13914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+mn-lt"/>
              </a:rPr>
              <a:t>7</a:t>
            </a:r>
            <a:endParaRPr lang="en-US" sz="9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61156" y="381000"/>
            <a:ext cx="139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89B8CF"/>
                </a:solidFill>
              </a:rPr>
              <a:t>CHAPTER</a:t>
            </a:r>
            <a:endParaRPr lang="en-US" dirty="0">
              <a:solidFill>
                <a:srgbClr val="89B8C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94310"/>
            <a:ext cx="5029200" cy="336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3"/>
          <p:cNvSpPr>
            <a:spLocks noGrp="1"/>
          </p:cNvSpPr>
          <p:nvPr>
            <p:ph type="title" hasCustomPrompt="1"/>
          </p:nvPr>
        </p:nvSpPr>
        <p:spPr>
          <a:xfrm>
            <a:off x="1689100" y="635000"/>
            <a:ext cx="7454900" cy="1143000"/>
          </a:xfrm>
          <a:prstGeom prst="rect">
            <a:avLst/>
          </a:prstGeom>
        </p:spPr>
        <p:txBody>
          <a:bodyPr/>
          <a:lstStyle>
            <a:lvl1pPr>
              <a:defRPr sz="4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Chapter title:</a:t>
            </a:r>
            <a:br>
              <a:rPr lang="en-US" dirty="0" smtClean="0"/>
            </a:br>
            <a:r>
              <a:rPr lang="en-US" dirty="0" smtClean="0"/>
              <a:t>Chapter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9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Chapter subtitle</a:t>
            </a:r>
            <a:endParaRPr lang="en-US" dirty="0"/>
          </a:p>
        </p:txBody>
      </p:sp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452438" y="2435225"/>
            <a:ext cx="2870200" cy="307975"/>
          </a:xfrm>
          <a:prstGeom prst="rect">
            <a:avLst/>
          </a:prstGeom>
          <a:solidFill>
            <a:srgbClr val="0066B3"/>
          </a:solidFill>
          <a:ln w="9525">
            <a:noFill/>
            <a:miter lim="800000"/>
            <a:headEnd/>
            <a:tailEnd/>
          </a:ln>
        </p:spPr>
        <p:txBody>
          <a:bodyPr lIns="45720" rIns="45720" anchor="ctr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         LEARNING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OBJECTIVE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52438" y="2438400"/>
            <a:ext cx="614362" cy="3048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X.y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2743200"/>
            <a:ext cx="8310562" cy="990600"/>
          </a:xfrm>
          <a:prstGeom prst="rect">
            <a:avLst/>
          </a:prstGeom>
        </p:spPr>
        <p:txBody>
          <a:bodyPr/>
          <a:lstStyle>
            <a:lvl1pPr marL="0" indent="0">
              <a:defRPr sz="1800" i="0" baseline="0">
                <a:solidFill>
                  <a:srgbClr val="0066B3"/>
                </a:solidFill>
              </a:defRPr>
            </a:lvl1pPr>
            <a:lvl2pPr>
              <a:defRPr sz="1800">
                <a:solidFill>
                  <a:srgbClr val="0066B3"/>
                </a:solidFill>
              </a:defRPr>
            </a:lvl2pPr>
            <a:lvl3pPr>
              <a:defRPr sz="1800">
                <a:solidFill>
                  <a:srgbClr val="0066B3"/>
                </a:solidFill>
              </a:defRPr>
            </a:lvl3pPr>
            <a:lvl4pPr>
              <a:defRPr sz="1800">
                <a:solidFill>
                  <a:srgbClr val="0066B3"/>
                </a:solidFill>
              </a:defRPr>
            </a:lvl4pPr>
            <a:lvl5pPr>
              <a:defRPr sz="1800">
                <a:solidFill>
                  <a:srgbClr val="0066B3"/>
                </a:solidFill>
              </a:defRPr>
            </a:lvl5pPr>
          </a:lstStyle>
          <a:p>
            <a:pPr lvl="0"/>
            <a:r>
              <a:rPr lang="en-US" dirty="0" smtClean="0"/>
              <a:t>Insert learning objective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</a:t>
            </a:r>
            <a:r>
              <a:rPr lang="en-US" sz="1200" dirty="0" smtClean="0">
                <a:solidFill>
                  <a:schemeClr val="bg1"/>
                </a:solidFill>
                <a:cs typeface="+mn-cs"/>
              </a:rPr>
              <a:t>41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9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</a:t>
            </a:r>
            <a:r>
              <a:rPr lang="en-US" sz="1200" dirty="0" smtClean="0">
                <a:solidFill>
                  <a:schemeClr val="bg1"/>
                </a:solidFill>
                <a:cs typeface="+mn-cs"/>
              </a:rPr>
              <a:t>41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87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4008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88392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 smtClean="0"/>
              <a:t>Text-only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531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</a:t>
            </a:r>
            <a:r>
              <a:rPr lang="en-US" sz="1200" dirty="0" smtClean="0">
                <a:solidFill>
                  <a:schemeClr val="bg1"/>
                </a:solidFill>
                <a:cs typeface="+mn-cs"/>
              </a:rPr>
              <a:t>41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87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4008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39624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 smtClean="0"/>
              <a:t>Text with figure content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67400" y="5562600"/>
            <a:ext cx="2290763" cy="4492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1600" i="0"/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33900" y="5562600"/>
            <a:ext cx="1352550" cy="381000"/>
          </a:xfrm>
          <a:prstGeom prst="rect">
            <a:avLst/>
          </a:prstGeom>
          <a:solidFill>
            <a:srgbClr val="89B8CF"/>
          </a:solidFill>
        </p:spPr>
        <p:txBody>
          <a:bodyPr/>
          <a:lstStyle>
            <a:lvl1pPr>
              <a:defRPr sz="1600" b="1" i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Figure C#.X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29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</a:t>
            </a:r>
            <a:r>
              <a:rPr lang="en-US" sz="1200" dirty="0" smtClean="0">
                <a:solidFill>
                  <a:schemeClr val="bg1"/>
                </a:solidFill>
                <a:cs typeface="+mn-cs"/>
              </a:rPr>
              <a:t>41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87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4008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39624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 smtClean="0"/>
              <a:t>Text with table content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67400" y="5562600"/>
            <a:ext cx="2290763" cy="4492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1600" i="0"/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33900" y="5562600"/>
            <a:ext cx="1352550" cy="381000"/>
          </a:xfrm>
          <a:prstGeom prst="rect">
            <a:avLst/>
          </a:prstGeom>
          <a:solidFill>
            <a:srgbClr val="89B8CF"/>
          </a:solidFill>
        </p:spPr>
        <p:txBody>
          <a:bodyPr/>
          <a:lstStyle>
            <a:lvl1pPr>
              <a:defRPr sz="1600" b="1" i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Table C#.X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95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</a:t>
            </a:r>
            <a:r>
              <a:rPr lang="en-US" sz="1200" dirty="0" smtClean="0">
                <a:solidFill>
                  <a:schemeClr val="bg1"/>
                </a:solidFill>
                <a:cs typeface="+mn-cs"/>
              </a:rPr>
              <a:t>41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676400" y="0"/>
            <a:ext cx="74723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6" name="Title 4"/>
          <p:cNvSpPr>
            <a:spLocks noGrp="1"/>
          </p:cNvSpPr>
          <p:nvPr>
            <p:ph type="title"/>
          </p:nvPr>
        </p:nvSpPr>
        <p:spPr>
          <a:xfrm>
            <a:off x="1665288" y="0"/>
            <a:ext cx="7478712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1689100" y="640080"/>
            <a:ext cx="74549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0" y="31404"/>
            <a:ext cx="1665288" cy="6280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1800"/>
              </a:lnSpc>
              <a:spcBef>
                <a:spcPts val="0"/>
              </a:spcBef>
            </a:pPr>
            <a:r>
              <a:rPr lang="en-US" sz="2200" dirty="0">
                <a:solidFill>
                  <a:srgbClr val="B10C2D"/>
                </a:solidFill>
              </a:rPr>
              <a:t>Making</a:t>
            </a:r>
            <a:br>
              <a:rPr lang="en-US" sz="2200" dirty="0">
                <a:solidFill>
                  <a:srgbClr val="B10C2D"/>
                </a:solidFill>
              </a:rPr>
            </a:br>
            <a:r>
              <a:rPr lang="en-US" dirty="0"/>
              <a:t>the</a:t>
            </a:r>
            <a:br>
              <a:rPr lang="en-US" dirty="0"/>
            </a:br>
            <a:r>
              <a:rPr lang="en-US" sz="2200" dirty="0">
                <a:solidFill>
                  <a:srgbClr val="B10C2D"/>
                </a:solidFill>
              </a:rPr>
              <a:t>Connection</a:t>
            </a:r>
          </a:p>
        </p:txBody>
      </p: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1689100" y="1"/>
            <a:ext cx="0" cy="771544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Line 4"/>
          <p:cNvSpPr>
            <a:spLocks noChangeShapeType="1"/>
          </p:cNvSpPr>
          <p:nvPr userDrawn="1"/>
        </p:nvSpPr>
        <p:spPr bwMode="auto">
          <a:xfrm>
            <a:off x="0" y="771545"/>
            <a:ext cx="16891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88392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 smtClean="0"/>
              <a:t>MTC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84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7B3FA-2817-4AE9-81D2-085FDBD75446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75FEBB-C271-4473-99CC-786EDF809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7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5" r:id="rId2"/>
    <p:sldLayoutId id="2147483667" r:id="rId3"/>
    <p:sldLayoutId id="2147483673" r:id="rId4"/>
    <p:sldLayoutId id="2147483674" r:id="rId5"/>
    <p:sldLayoutId id="2147483671" r:id="rId6"/>
    <p:sldLayoutId id="2147483676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6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14400"/>
            <a:ext cx="7772400" cy="581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85" y="914763"/>
            <a:ext cx="7771429" cy="581587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" y="228600"/>
            <a:ext cx="3124199" cy="1344612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latin typeface="Futura Md BT" pitchFamily="34" charset="0"/>
                <a:cs typeface="Arial" pitchFamily="34" charset="0"/>
              </a:rPr>
              <a:t>R. GLENN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/>
            </a:r>
            <a:br>
              <a:rPr lang="en-US" sz="1400" b="1" kern="0" dirty="0">
                <a:latin typeface="Arial" pitchFamily="34" charset="0"/>
                <a:cs typeface="Arial" pitchFamily="34" charset="0"/>
              </a:rPr>
            </a:br>
            <a:r>
              <a:rPr lang="en-US" sz="3600" b="1" kern="0" dirty="0">
                <a:latin typeface="Futura Md BT" pitchFamily="34" charset="0"/>
                <a:ea typeface="+mj-ea"/>
                <a:cs typeface="Arial" pitchFamily="34" charset="0"/>
              </a:rPr>
              <a:t>HUBBARD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1043226"/>
            <a:ext cx="31241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latin typeface="Futura Md BT" pitchFamily="34" charset="0"/>
                <a:cs typeface="Arial" pitchFamily="34" charset="0"/>
              </a:rPr>
              <a:t>ANTHONY PATRICK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/>
            </a:r>
            <a:br>
              <a:rPr lang="en-US" sz="1400" b="1" kern="0" dirty="0">
                <a:latin typeface="Arial" pitchFamily="34" charset="0"/>
                <a:cs typeface="Arial" pitchFamily="34" charset="0"/>
              </a:rPr>
            </a:br>
            <a:r>
              <a:rPr lang="en-US" sz="3600" b="1" kern="0" dirty="0">
                <a:latin typeface="Futura Md BT" pitchFamily="34" charset="0"/>
                <a:cs typeface="Arial" pitchFamily="34" charset="0"/>
              </a:rPr>
              <a:t>O’BRIEN</a:t>
            </a:r>
            <a:endParaRPr lang="en-US" sz="3600" dirty="0">
              <a:latin typeface="Futura Md BT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172200" y="6172200"/>
            <a:ext cx="29591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FIFTH EDITION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17463" y="6623050"/>
            <a:ext cx="814228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218592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75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3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3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38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43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rev="1"/>
      <p:bldP spid="10" grpId="0" rev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health insurance—cont.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4290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About </a:t>
            </a:r>
            <a:r>
              <a:rPr lang="en-US" dirty="0" smtClean="0"/>
              <a:t>36% </a:t>
            </a:r>
            <a:r>
              <a:rPr lang="en-US" dirty="0"/>
              <a:t>have government provided health insurance.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Insurance payments can take the form of </a:t>
            </a:r>
            <a:r>
              <a:rPr lang="en-US" b="1" i="1" dirty="0"/>
              <a:t>fee-for-service</a:t>
            </a:r>
            <a:r>
              <a:rPr lang="en-US" i="1" dirty="0"/>
              <a:t>, </a:t>
            </a:r>
            <a:r>
              <a:rPr lang="en-US" dirty="0"/>
              <a:t>where doctors </a:t>
            </a:r>
            <a:r>
              <a:rPr lang="en-US" dirty="0" smtClean="0"/>
              <a:t>and hospitals receive a payment for each service they provide; </a:t>
            </a:r>
            <a:r>
              <a:rPr lang="en-US" dirty="0"/>
              <a:t>or </a:t>
            </a:r>
            <a:r>
              <a:rPr lang="en-US" b="1" i="1" dirty="0"/>
              <a:t>Health Maintenance Organizations (HMOs)</a:t>
            </a:r>
            <a:r>
              <a:rPr lang="en-US" dirty="0"/>
              <a:t>, where doctors receive a flat fee per patient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3276600" cy="449263"/>
          </a:xfrm>
        </p:spPr>
        <p:txBody>
          <a:bodyPr/>
          <a:lstStyle/>
          <a:p>
            <a:r>
              <a:rPr lang="en-US" dirty="0"/>
              <a:t>Sources of health insurance in the United States, March 2012; note some people have more than one type of health insurance.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 smtClean="0"/>
              <a:t>Figure 7.2</a:t>
            </a:r>
            <a:endParaRPr lang="en-US" dirty="0"/>
          </a:p>
        </p:txBody>
      </p:sp>
      <p:pic>
        <p:nvPicPr>
          <p:cNvPr id="9" name="Picture 2" descr="C:\Users\Paul\Dropbox\ECON 5e\Art From Fernando_For Digital\ch07\Figure_7_2\png\Figure_7_2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5838191" cy="364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Paul\Dropbox\ECON 5e\Art From Fernando_For Digital\ch07\Figure_7_2\png\Figure_7_2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5838191" cy="364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Paul\Dropbox\ECON 5e\Art From Fernando_For Digital\ch07\Figure_7_2\png\Figure_7_2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5838191" cy="364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Paul\Dropbox\ECON 5e\Art From Fernando_For Digital\ch07\Figure_7_2\png\Figure_7_2_3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5838191" cy="364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Paul\Dropbox\ECON 5e\Art From Fernando_For Digital\ch07\Figure_7_2\png\Figure_7_2_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5838191" cy="364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Paul\Dropbox\ECON 5e\Art From Fernando_For Digital\ch07\Figure_7_2\png\Figure_7_2_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5838191" cy="364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Paul\Dropbox\ECON 5e\Art From Fernando_For Digital\ch07\Figure_7_2\png\Figure_7_2_5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5838191" cy="364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Paul\Dropbox\ECON 5e\Art From Fernando_For Digital\ch07\Figure_7_2\png\Figure_7_2_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5838191" cy="364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79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so many Americans uninsured?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Compared with the rest of the developed world, the United States has a high proportion of its population </a:t>
            </a:r>
            <a:r>
              <a:rPr lang="en-US" dirty="0" smtClean="0"/>
              <a:t>uninsured—about 16%.</a:t>
            </a:r>
            <a:endParaRPr lang="en-US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Some </a:t>
            </a:r>
            <a:r>
              <a:rPr lang="en-US" dirty="0"/>
              <a:t>people can afford insurance, but elect to go uninsured and pay for their expenses as they incur them.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Others </a:t>
            </a:r>
            <a:r>
              <a:rPr lang="en-US" dirty="0"/>
              <a:t>cannot afford health </a:t>
            </a:r>
            <a:r>
              <a:rPr lang="en-US" dirty="0" smtClean="0"/>
              <a:t>insurance. When </a:t>
            </a:r>
            <a:r>
              <a:rPr lang="en-US" dirty="0"/>
              <a:t>they need health care, they generally either go without or use reduced-price or free services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The federal government’s health care legislation enacted in 2010 was motivated in part by a desire to reduce the number of uninsured Americans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6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 in comparison countries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Canada:	</a:t>
            </a:r>
            <a:r>
              <a:rPr lang="en-US" b="1" i="1" dirty="0"/>
              <a:t>Single-payer health care system</a:t>
            </a:r>
            <a:r>
              <a:rPr lang="en-US" dirty="0"/>
              <a:t>: health care is 		</a:t>
            </a:r>
            <a:r>
              <a:rPr lang="en-US" dirty="0" smtClean="0"/>
              <a:t>	provided </a:t>
            </a:r>
            <a:r>
              <a:rPr lang="en-US" dirty="0"/>
              <a:t>by private firms, but paid for by the 		</a:t>
            </a:r>
            <a:r>
              <a:rPr lang="en-US" dirty="0" smtClean="0"/>
              <a:t>	government </a:t>
            </a:r>
            <a:r>
              <a:rPr lang="en-US" dirty="0"/>
              <a:t>(indirectly via taxes).</a:t>
            </a:r>
          </a:p>
          <a:p>
            <a:pPr>
              <a:spcBef>
                <a:spcPct val="20000"/>
              </a:spcBef>
              <a:defRPr/>
            </a:pPr>
            <a:r>
              <a:rPr lang="en-US" dirty="0"/>
              <a:t>		Individuals pay nothing out-of-pocket for services.</a:t>
            </a:r>
          </a:p>
          <a:p>
            <a:pPr>
              <a:spcBef>
                <a:spcPct val="20000"/>
              </a:spcBef>
              <a:defRPr/>
            </a:pPr>
            <a:endParaRPr lang="en-US" b="1" i="1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Japan:		</a:t>
            </a:r>
            <a:r>
              <a:rPr lang="en-US" b="1" i="1" dirty="0"/>
              <a:t>Universal health insurance</a:t>
            </a:r>
            <a:r>
              <a:rPr lang="en-US" dirty="0"/>
              <a:t>: every resident is 		</a:t>
            </a:r>
            <a:r>
              <a:rPr lang="en-US" dirty="0" smtClean="0"/>
              <a:t>	required </a:t>
            </a:r>
            <a:r>
              <a:rPr lang="en-US" dirty="0"/>
              <a:t>to enroll in a non-profit health-insurance 		</a:t>
            </a:r>
            <a:r>
              <a:rPr lang="en-US" dirty="0" smtClean="0"/>
              <a:t>	society</a:t>
            </a:r>
            <a:r>
              <a:rPr lang="en-US" dirty="0"/>
              <a:t>, or enroll in the national government’s </a:t>
            </a:r>
            <a:r>
              <a:rPr lang="en-US" dirty="0" smtClean="0"/>
              <a:t>program</a:t>
            </a:r>
            <a:r>
              <a:rPr lang="en-US" dirty="0"/>
              <a:t>.</a:t>
            </a:r>
          </a:p>
          <a:p>
            <a:pPr>
              <a:spcBef>
                <a:spcPct val="20000"/>
              </a:spcBef>
              <a:defRPr/>
            </a:pPr>
            <a:r>
              <a:rPr lang="en-US" dirty="0"/>
              <a:t>		Individuals have substantial co-payments.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UK:		</a:t>
            </a:r>
            <a:r>
              <a:rPr lang="en-US" b="1" i="1" dirty="0"/>
              <a:t>Socialized medicine</a:t>
            </a:r>
            <a:r>
              <a:rPr lang="en-US" dirty="0"/>
              <a:t>: </a:t>
            </a:r>
            <a:r>
              <a:rPr lang="en-US" dirty="0" smtClean="0"/>
              <a:t>a health care system under 			which the government owns most of the hospitals and 		employs most of the doctors.</a:t>
            </a: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		Some (~10%) people supplement with private 		</a:t>
            </a:r>
            <a:r>
              <a:rPr lang="en-US" dirty="0" smtClean="0"/>
              <a:t>	health </a:t>
            </a:r>
            <a:r>
              <a:rPr lang="en-US" dirty="0"/>
              <a:t>insurance.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50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Expenditures on health care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2362200" cy="5638800"/>
          </a:xfrm>
        </p:spPr>
        <p:txBody>
          <a:bodyPr/>
          <a:lstStyle/>
          <a:p>
            <a:r>
              <a:rPr lang="en-US" dirty="0"/>
              <a:t>Health care is a normal good: higher income leads to higher expenditure on health care.</a:t>
            </a:r>
          </a:p>
          <a:p>
            <a:endParaRPr lang="en-US" dirty="0"/>
          </a:p>
          <a:p>
            <a:r>
              <a:rPr lang="en-US" dirty="0"/>
              <a:t>But the United States spends a greater proportion of income per person on health care than other countries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514600" cy="449263"/>
          </a:xfrm>
        </p:spPr>
        <p:txBody>
          <a:bodyPr/>
          <a:lstStyle/>
          <a:p>
            <a:r>
              <a:rPr lang="en-US" dirty="0" smtClean="0"/>
              <a:t>Levels of income per person and spending per person on health care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 smtClean="0"/>
              <a:t>Figure 7.3</a:t>
            </a:r>
            <a:endParaRPr lang="en-US" dirty="0"/>
          </a:p>
        </p:txBody>
      </p:sp>
      <p:pic>
        <p:nvPicPr>
          <p:cNvPr id="3074" name="Picture 2" descr="C:\Users\Paul\Dropbox\ECON 5e\Art From Fernando_For Digital\ch07\Figure_7_3\png\Fig7_3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12888"/>
            <a:ext cx="7053303" cy="397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aul\Dropbox\ECON 5e\Art From Fernando_For Digital\ch07\Figure_7_3\png\Fig7_3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12888"/>
            <a:ext cx="7053303" cy="397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aul\Dropbox\ECON 5e\Art From Fernando_For Digital\ch07\Figure_7_3\png\Fig7_3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12888"/>
            <a:ext cx="7053303" cy="397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aul\Dropbox\ECON 5e\Art From Fernando_For Digital\ch07\Figure_7_3\png\Fig7_3_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12888"/>
            <a:ext cx="7053303" cy="397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Paul\Dropbox\ECON 5e\Art From Fernando_For Digital\ch07\Figure_7_3\png\Fig7_3_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12888"/>
            <a:ext cx="7053303" cy="397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Paul\Dropbox\ECON 5e\Art From Fernando_For Digital\ch07\Figure_7_3\png\Fig7_3_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12888"/>
            <a:ext cx="7053303" cy="397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Paul\Dropbox\ECON 5e\Art From Fernando_For Digital\ch07\Figure_7_3\png\Fig7_3_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12888"/>
            <a:ext cx="7053303" cy="397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Paul\Dropbox\ECON 5e\Art From Fernando_For Digital\ch07\Figure_7_3\png\Fig7_3_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12888"/>
            <a:ext cx="7053303" cy="397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Paul\Dropbox\ECON 5e\Art From Fernando_For Digital\ch07\Figure_7_3\png\Fig7_3_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12888"/>
            <a:ext cx="7053303" cy="397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Paul\Dropbox\ECON 5e\Art From Fernando_For Digital\ch07\Figure_7_3\png\Fig7_3_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12888"/>
            <a:ext cx="7053303" cy="397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Paul\Dropbox\ECON 5e\Art From Fernando_For Digital\ch07\Figure_7_3\png\Fig7_3_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12888"/>
            <a:ext cx="7053303" cy="397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Paul\Dropbox\ECON 5e\Art From Fernando_For Digital\ch07\Figure_7_3\png\Fig7_3_1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12888"/>
            <a:ext cx="7053303" cy="397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33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America get a good deal for its spending?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1000" y="4953000"/>
            <a:ext cx="3962400" cy="1524000"/>
          </a:xfrm>
        </p:spPr>
        <p:txBody>
          <a:bodyPr/>
          <a:lstStyle/>
          <a:p>
            <a:r>
              <a:rPr lang="en-US" dirty="0"/>
              <a:t>Comparing (2009) data across countries, it appears that America gets a bad deal for its high </a:t>
            </a:r>
            <a:r>
              <a:rPr lang="en-US" dirty="0" smtClean="0"/>
              <a:t>expenditure.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 smtClean="0"/>
              <a:t>Health outcomes in high-income countries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 smtClean="0"/>
              <a:t>Table 7.2</a:t>
            </a:r>
            <a:endParaRPr lang="en-US" dirty="0"/>
          </a:p>
        </p:txBody>
      </p:sp>
      <p:graphicFrame>
        <p:nvGraphicFramePr>
          <p:cNvPr id="9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103961"/>
              </p:ext>
            </p:extLst>
          </p:nvPr>
        </p:nvGraphicFramePr>
        <p:xfrm>
          <a:off x="381000" y="883920"/>
          <a:ext cx="8382000" cy="3992880"/>
        </p:xfrm>
        <a:graphic>
          <a:graphicData uri="http://schemas.openxmlformats.org/drawingml/2006/table">
            <a:tbl>
              <a:tblPr/>
              <a:tblGrid>
                <a:gridCol w="2895600"/>
                <a:gridCol w="1066800"/>
                <a:gridCol w="1143000"/>
                <a:gridCol w="1143000"/>
                <a:gridCol w="1143000"/>
                <a:gridCol w="990600"/>
              </a:tblGrid>
              <a:tr h="496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Health Care Outcome</a:t>
                      </a:r>
                    </a:p>
                  </a:txBody>
                  <a:tcPr marL="45720" marR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United States</a:t>
                      </a:r>
                    </a:p>
                  </a:txBody>
                  <a:tcPr marL="45720" marR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Canada</a:t>
                      </a:r>
                    </a:p>
                  </a:txBody>
                  <a:tcPr marL="45720" marR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Japan</a:t>
                      </a:r>
                    </a:p>
                  </a:txBody>
                  <a:tcPr marL="45720" marR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United Kingdom</a:t>
                      </a:r>
                    </a:p>
                  </a:txBody>
                  <a:tcPr marL="45720" marR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OECD average</a:t>
                      </a:r>
                    </a:p>
                  </a:txBody>
                  <a:tcPr marL="45720" marR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Life Expectancy</a:t>
                      </a:r>
                    </a:p>
                  </a:txBody>
                  <a:tcPr marL="45720" marR="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4F8B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4F8B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4F8B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4F8B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4F8B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Life expectancy at birth</a:t>
                      </a:r>
                    </a:p>
                  </a:txBody>
                  <a:tcPr marL="45720" marR="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78.7 years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80.8 years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83.0 years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80.6 years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77.6 years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Male life expectancy at age 65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17.7 years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18.3 years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18.9 years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18.3 years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17.2 years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Female life expectancy at age 65</a:t>
                      </a:r>
                    </a:p>
                  </a:txBody>
                  <a:tcPr marL="45720" marR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20.3 years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21.5 years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23.9 years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20.9 years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20.5 years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Infant mortality (deaths per 1,000 live births)</a:t>
                      </a:r>
                    </a:p>
                  </a:txBody>
                  <a:tcPr marL="45720" marR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6.1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5.1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4.2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3.6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Health Problems</a:t>
                      </a:r>
                    </a:p>
                  </a:txBody>
                  <a:tcPr marL="45720" marR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Obesity (percentage of the population with BMI &gt;30)</a:t>
                      </a:r>
                    </a:p>
                  </a:txBody>
                  <a:tcPr marL="45720" marR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35.7%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25.6%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2.9%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26.2%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13.1%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50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America get a good deal—continued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 smtClean="0"/>
              <a:t>Health outcomes in high-income countries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 smtClean="0"/>
              <a:t>Table 7.2</a:t>
            </a:r>
            <a:endParaRPr lang="en-US" dirty="0"/>
          </a:p>
        </p:txBody>
      </p:sp>
      <p:graphicFrame>
        <p:nvGraphicFramePr>
          <p:cNvPr id="8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504806"/>
              </p:ext>
            </p:extLst>
          </p:nvPr>
        </p:nvGraphicFramePr>
        <p:xfrm>
          <a:off x="381000" y="914400"/>
          <a:ext cx="8382000" cy="4023360"/>
        </p:xfrm>
        <a:graphic>
          <a:graphicData uri="http://schemas.openxmlformats.org/drawingml/2006/table">
            <a:tbl>
              <a:tblPr/>
              <a:tblGrid>
                <a:gridCol w="2895600"/>
                <a:gridCol w="1066800"/>
                <a:gridCol w="1143000"/>
                <a:gridCol w="1143000"/>
                <a:gridCol w="1143000"/>
                <a:gridCol w="990600"/>
              </a:tblGrid>
              <a:tr h="496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Health Care Outcome</a:t>
                      </a:r>
                    </a:p>
                  </a:txBody>
                  <a:tcPr marL="45720" marR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United States</a:t>
                      </a:r>
                    </a:p>
                  </a:txBody>
                  <a:tcPr marL="45720" marR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Canada</a:t>
                      </a:r>
                    </a:p>
                  </a:txBody>
                  <a:tcPr marL="45720" marR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Japan</a:t>
                      </a:r>
                    </a:p>
                  </a:txBody>
                  <a:tcPr marL="45720" marR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United Kingdom</a:t>
                      </a:r>
                    </a:p>
                  </a:txBody>
                  <a:tcPr marL="45720" marR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OECD average</a:t>
                      </a:r>
                    </a:p>
                  </a:txBody>
                  <a:tcPr marL="45720" marR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Diagnostic Equipment</a:t>
                      </a:r>
                    </a:p>
                  </a:txBody>
                  <a:tcPr marL="45720" marR="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4F8B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4F8B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4F8B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4F8B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4F8B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MRI units per 1,000,000 population</a:t>
                      </a:r>
                    </a:p>
                  </a:txBody>
                  <a:tcPr marL="45720" marR="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25.9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8.0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43.1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5.6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10.3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CT scanners per 1,000,000 population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34.3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13.9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97.3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7.4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20.4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Cancer</a:t>
                      </a:r>
                    </a:p>
                  </a:txBody>
                  <a:tcPr marL="45720" marR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Deaths from cancer per 100,000 population</a:t>
                      </a:r>
                    </a:p>
                  </a:txBody>
                  <a:tcPr marL="45720" marR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104.1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113.3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94.8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115.8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114.7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Risk of dying of cancer before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age 75</a:t>
                      </a:r>
                    </a:p>
                  </a:txBody>
                  <a:tcPr marL="45720" marR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11.2%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11.8%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9.7%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11.9%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12.0%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Mortality ratio for cancer</a:t>
                      </a:r>
                    </a:p>
                  </a:txBody>
                  <a:tcPr marL="45720" marR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39.5%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40.4%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52.3%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47.6%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48.1%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24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in comparing across countries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ts val="1800"/>
              </a:spcBef>
              <a:defRPr/>
            </a:pPr>
            <a:r>
              <a:rPr lang="en-US" dirty="0"/>
              <a:t>However comparing across countries is often difficult, and potentially misleading: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Data problems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	Countries </a:t>
            </a:r>
            <a:r>
              <a:rPr lang="en-US" dirty="0"/>
              <a:t>may not collect data in the same way.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Problems </a:t>
            </a:r>
            <a:r>
              <a:rPr lang="en-US" i="1" dirty="0"/>
              <a:t>with measuring health care </a:t>
            </a:r>
            <a:r>
              <a:rPr lang="en-US" i="1" dirty="0" smtClean="0"/>
              <a:t>delivery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	Quality </a:t>
            </a:r>
            <a:r>
              <a:rPr lang="en-US" dirty="0"/>
              <a:t>of care is hard to measure.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Lifestyle choices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	Obesity </a:t>
            </a:r>
            <a:r>
              <a:rPr lang="en-US" dirty="0"/>
              <a:t>and diabetes, for example, may have more to do with </a:t>
            </a:r>
            <a:r>
              <a:rPr lang="en-US" dirty="0" smtClean="0"/>
              <a:t>	the </a:t>
            </a:r>
            <a:r>
              <a:rPr lang="en-US" dirty="0"/>
              <a:t>choices of consumers than the effectiveness of health </a:t>
            </a:r>
            <a:r>
              <a:rPr lang="en-US" dirty="0" smtClean="0"/>
              <a:t>	care</a:t>
            </a:r>
            <a:r>
              <a:rPr lang="en-US" dirty="0"/>
              <a:t>.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Problems </a:t>
            </a:r>
            <a:r>
              <a:rPr lang="en-US" i="1" dirty="0"/>
              <a:t>with determining consumer </a:t>
            </a:r>
            <a:r>
              <a:rPr lang="en-US" i="1" dirty="0" smtClean="0"/>
              <a:t>preferences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	Disconnect </a:t>
            </a:r>
            <a:r>
              <a:rPr lang="en-US" dirty="0"/>
              <a:t>between prices people pay and services received.</a:t>
            </a:r>
            <a:endParaRPr lang="en-US" i="1" dirty="0"/>
          </a:p>
          <a:p>
            <a:pPr>
              <a:spcBef>
                <a:spcPct val="20000"/>
              </a:spcBef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33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B3"/>
                </a:solidFill>
              </a:rPr>
              <a:t>Information Problems and Externalities in the Market for Health </a:t>
            </a:r>
            <a:r>
              <a:rPr lang="en-US" dirty="0" smtClean="0">
                <a:solidFill>
                  <a:srgbClr val="0066B3"/>
                </a:solidFill>
              </a:rPr>
              <a:t>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7.3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Discuss how information problems and externalities affect the market for health care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7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and the health care market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The health care market is characterized by </a:t>
            </a:r>
            <a:r>
              <a:rPr lang="en-US" b="1" i="1" dirty="0"/>
              <a:t>asymmetric information</a:t>
            </a:r>
            <a:r>
              <a:rPr lang="en-US" dirty="0"/>
              <a:t>: a situation in which one party to an economic transaction </a:t>
            </a:r>
            <a:r>
              <a:rPr lang="en-US" dirty="0" smtClean="0"/>
              <a:t>has less information than the other party.</a:t>
            </a:r>
            <a:endParaRPr lang="en-US" dirty="0"/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This can lead to </a:t>
            </a:r>
            <a:r>
              <a:rPr lang="en-US" b="1" i="1" dirty="0"/>
              <a:t>market failure</a:t>
            </a:r>
            <a:r>
              <a:rPr lang="en-US" dirty="0"/>
              <a:t>, the inability of the market to maximize economic well-being.</a:t>
            </a:r>
          </a:p>
          <a:p>
            <a:pPr>
              <a:spcBef>
                <a:spcPct val="20000"/>
              </a:spcBef>
              <a:defRPr/>
            </a:pPr>
            <a:endParaRPr lang="en-US" i="1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Two main forms of asymmetric information:</a:t>
            </a:r>
          </a:p>
          <a:p>
            <a:pPr>
              <a:spcBef>
                <a:spcPct val="20000"/>
              </a:spcBef>
              <a:defRPr/>
            </a:pPr>
            <a:r>
              <a:rPr lang="en-US" b="1" i="1" dirty="0"/>
              <a:t>Adverse selection</a:t>
            </a:r>
            <a:r>
              <a:rPr lang="en-US" dirty="0"/>
              <a:t>: </a:t>
            </a:r>
            <a:r>
              <a:rPr lang="en-US" dirty="0" smtClean="0"/>
              <a:t>the situation in which one party to a transaction takes advantage of knowing more than the other party to the transaction.</a:t>
            </a: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b="1" i="1" dirty="0"/>
              <a:t>Moral hazard</a:t>
            </a:r>
            <a:r>
              <a:rPr lang="en-US" dirty="0"/>
              <a:t>: </a:t>
            </a:r>
            <a:r>
              <a:rPr lang="en-US" dirty="0" smtClean="0"/>
              <a:t>the actions people take after they have entered into a transaction that make the other party to the transaction worse off.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4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Adverse selection and the market for “lemons”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Suppose you are looking to buy a used car. If someone offers to sell you a used car, would you believe: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The car is high quality, and the seller just happens to want to sell it; or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The car is low quality (a “lemon”), and the seller is trying to unload their problems to you.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If you offer a moderate price, then only people with low-quality cars will sell to you.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So without further information, you don’t want to buy a car from anyone who is willing to sell a car to you!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 algn="ctr">
              <a:spcBef>
                <a:spcPct val="20000"/>
              </a:spcBef>
              <a:defRPr/>
            </a:pPr>
            <a:r>
              <a:rPr lang="en-US" i="1" dirty="0"/>
              <a:t>I don’t want to belong to any club that will accept</a:t>
            </a:r>
            <a:br>
              <a:rPr lang="en-US" i="1" dirty="0"/>
            </a:br>
            <a:r>
              <a:rPr lang="en-US" i="1" dirty="0"/>
              <a:t>people like me as a member.	-Groucho </a:t>
            </a:r>
            <a:r>
              <a:rPr lang="en-US" i="1" dirty="0" smtClean="0"/>
              <a:t>Marx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Economics</a:t>
            </a:r>
            <a:br>
              <a:rPr lang="en-US" dirty="0" smtClean="0"/>
            </a:br>
            <a:r>
              <a:rPr lang="en-US" dirty="0" smtClean="0"/>
              <a:t>of Health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Adverse selection in the health insurance market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Health insurance suffers from a similar “adverse selection” problem: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The people who want health insurance are the ones who are likely to use it.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So the premiums need to be high to cover the expected costs.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But now people with only moderate needs may find health insurance too expensive, causing them to drop out, etc.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This problem is lessened if people are very </a:t>
            </a:r>
            <a:r>
              <a:rPr lang="en-US" b="1" i="1" dirty="0"/>
              <a:t>risk-averse</a:t>
            </a:r>
            <a:r>
              <a:rPr lang="en-US" dirty="0"/>
              <a:t>: wanting to avoid risk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9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Coping with adverse selection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Health insurance companies have tried to lessen the impact of adverse selection by excluding pre-existing conditions.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It is a normative (value-judgment) question whether the gains for society through avoiding adverse selection outweigh the costs to society through reductions in health insurance coverage.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An alternative way around the adverse selection problem is to </a:t>
            </a:r>
            <a:r>
              <a:rPr lang="en-US" i="1" dirty="0"/>
              <a:t>mandate</a:t>
            </a:r>
            <a:r>
              <a:rPr lang="en-US" dirty="0"/>
              <a:t> that individuals carry insurance.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Example: most states require automobile accident insurance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2010 Patient Protection and Affordable Care Act (PPACA) both introduced individual mandate to buy health insurance, and restricted exclusions of pre-existing conditions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30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917825" algn="l"/>
              </a:tabLst>
            </a:pPr>
            <a:r>
              <a:rPr lang="en-US" dirty="0" smtClean="0"/>
              <a:t>Moral hazard in health insurance—patients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Moral hazard refers to actions people take after entering into a contract, that make the other party of the transaction worse off.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i="1" dirty="0"/>
              <a:t>Example: People with car insurance might drive less carefully, knowing they are financially protected if they crash.</a:t>
            </a:r>
            <a:endParaRPr lang="en-US" dirty="0"/>
          </a:p>
          <a:p>
            <a:pPr>
              <a:spcBef>
                <a:spcPct val="20000"/>
              </a:spcBef>
              <a:defRPr/>
            </a:pPr>
            <a:endParaRPr lang="en-US" i="1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People might use more health care when they don’t have to pay for its full cost: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Going to the doctor unnecessarily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Engaging in risky behavior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Accepting excessive treatment options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Such actions would increase the cost of health care to society, perhaps without providing substantial benefits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4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917825" algn="l"/>
              </a:tabLst>
            </a:pPr>
            <a:r>
              <a:rPr lang="en-US" dirty="0" smtClean="0"/>
              <a:t>Moral hazard in health insurance—doctors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The financial structure of insurance contracts may make doctors change their behavior also: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Ordering unnecessary tests and procedures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Since patients pay little out-of-pocket for the additional care, they are likely to agree to extra treatment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This illustrates the </a:t>
            </a:r>
            <a:r>
              <a:rPr lang="en-US" b="1" i="1" dirty="0"/>
              <a:t>principal-agent problem</a:t>
            </a:r>
            <a:r>
              <a:rPr lang="en-US" dirty="0"/>
              <a:t>: the insurance company must delegate decision-making power to the doctor, who may not have the same interests as the company.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Doctors tend to claim that they do not order extra tests and procedures for financial gain, but either: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Out of genuine concern for their patients, or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As </a:t>
            </a:r>
            <a:r>
              <a:rPr lang="en-US" i="1" dirty="0"/>
              <a:t>defensive medicine</a:t>
            </a:r>
            <a:r>
              <a:rPr lang="en-US" dirty="0"/>
              <a:t>, in order to avoid malpractice lawsuits.</a:t>
            </a:r>
          </a:p>
        </p:txBody>
      </p:sp>
    </p:spTree>
    <p:extLst>
      <p:ext uri="{BB962C8B-B14F-4D97-AF65-F5344CB8AC3E}">
        <p14:creationId xmlns:p14="http://schemas.microsoft.com/office/powerpoint/2010/main" val="415010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Coping with moral hazard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The key to dealing with moral hazard is to try to make sure people don’t change their behavior too much.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Patients: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Deductibles (patient pays first $X of treatment cost)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Coinsurance (patient pays Y% of treatment cost)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Doctors: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Standardized payments for particular illnesses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Such methods reduce but do not eliminate moral hazard problems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18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Externalities in the market for health care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Recall that an external cost or benefit will result in market failure, because (from society’s perspective) the “wrong” quantity will be consumed.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Positive externalities: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Vaccinations reduce chance of others getting sick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Healthy population good for employers (fewer sick days)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Negative externalities: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Poor health choices (like obesity, smoking) are paid for by others (higher premiums, taxes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75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Illustrating positive externalities of health care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962400" cy="5638800"/>
          </a:xfrm>
        </p:spPr>
        <p:txBody>
          <a:bodyPr/>
          <a:lstStyle/>
          <a:p>
            <a:r>
              <a:rPr lang="en-US" dirty="0" smtClean="0"/>
              <a:t>In the figure, we assume people pay the full price of vaccinations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Market</a:t>
            </a:r>
            <a:r>
              <a:rPr lang="en-US" i="1" baseline="-25000" dirty="0" smtClean="0"/>
              <a:t>.</a:t>
            </a:r>
          </a:p>
          <a:p>
            <a:r>
              <a:rPr lang="en-US" dirty="0" smtClean="0"/>
              <a:t>Vaccinations have positive externalities, so the marginal social benefit curve </a:t>
            </a:r>
            <a:r>
              <a:rPr lang="en-US" i="1" dirty="0" smtClean="0"/>
              <a:t>D</a:t>
            </a:r>
            <a:r>
              <a:rPr lang="en-US" baseline="-25000" dirty="0" smtClean="0"/>
              <a:t>2</a:t>
            </a:r>
            <a:r>
              <a:rPr lang="en-US" dirty="0" smtClean="0"/>
              <a:t> is higher than the marginal private benefit curve </a:t>
            </a:r>
            <a:r>
              <a:rPr lang="en-US" i="1" dirty="0" smtClean="0"/>
              <a:t>D</a:t>
            </a:r>
            <a:r>
              <a:rPr lang="en-US" baseline="-25000" dirty="0" smtClean="0"/>
              <a:t>1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Consumers will purchase </a:t>
            </a:r>
            <a:r>
              <a:rPr lang="en-US" i="1" dirty="0" err="1" smtClean="0"/>
              <a:t>Q</a:t>
            </a:r>
            <a:r>
              <a:rPr lang="en-US" baseline="-25000" dirty="0" err="1" smtClean="0"/>
              <a:t>Market</a:t>
            </a:r>
            <a:r>
              <a:rPr lang="en-US" dirty="0" smtClean="0"/>
              <a:t> vaccinations—too few, resulting in a deadweight loss.</a:t>
            </a:r>
          </a:p>
          <a:p>
            <a:endParaRPr lang="en-US" dirty="0"/>
          </a:p>
          <a:p>
            <a:r>
              <a:rPr lang="en-US" dirty="0" smtClean="0"/>
              <a:t>In practice, government subsidies decrease the price for consumers, overcoming the externality problem.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 smtClean="0"/>
              <a:t>The effect of a positive externality on the market for vaccinations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 smtClean="0"/>
              <a:t>Figure 7.4</a:t>
            </a:r>
            <a:endParaRPr lang="en-US" dirty="0"/>
          </a:p>
        </p:txBody>
      </p:sp>
      <p:pic>
        <p:nvPicPr>
          <p:cNvPr id="4098" name="Picture 2" descr="C:\Users\Paul\Dropbox\ECON 5e\Art From Fernando_For Digital\ch07\Figure_7_4\png\Figure_7_4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54800"/>
            <a:ext cx="5302251" cy="36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aul\Dropbox\ECON 5e\Art From Fernando_For Digital\ch07\Figure_7_4\png\Figure_7_4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54800"/>
            <a:ext cx="5302251" cy="36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aul\Dropbox\ECON 5e\Art From Fernando_For Digital\ch07\Figure_7_4\png\Figure_7_4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54800"/>
            <a:ext cx="5302251" cy="36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aul\Dropbox\ECON 5e\Art From Fernando_For Digital\ch07\Figure_7_4\png\Figure_7_4_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54800"/>
            <a:ext cx="5302251" cy="36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Paul\Dropbox\ECON 5e\Art From Fernando_For Digital\ch07\Figure_7_4\png\Figure_7_4_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54800"/>
            <a:ext cx="5302251" cy="36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Paul\Dropbox\ECON 5e\Art From Fernando_For Digital\ch07\Figure_7_4\png\Figure_7_4_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54800"/>
            <a:ext cx="5302251" cy="36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Paul\Dropbox\ECON 5e\Art From Fernando_For Digital\ch07\Figure_7_4\png\Figure_7_4_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54800"/>
            <a:ext cx="5302251" cy="36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Paul\Dropbox\ECON 5e\Art From Fernando_For Digital\ch07\Figure_7_4\png\Figure_7_4_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54800"/>
            <a:ext cx="5302251" cy="36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Paul\Dropbox\ECON 5e\Art From Fernando_For Digital\ch07\Figure_7_4\png\Figure_7_4_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54800"/>
            <a:ext cx="5302251" cy="36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Paul\Dropbox\ECON 5e\Art From Fernando_For Digital\ch07\Figure_7_4\png\Figure_7_4_1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54800"/>
            <a:ext cx="5302251" cy="36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Paul\Dropbox\ECON 5e\Art From Fernando_For Digital\ch07\Figure_7_4\png\Figure_7_4_1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54800"/>
            <a:ext cx="5302251" cy="36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60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government run health care?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52400" y="838200"/>
            <a:ext cx="8839200" cy="56388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20000"/>
              </a:spcBef>
            </a:pPr>
            <a:r>
              <a:rPr lang="en-US" kern="0" dirty="0" smtClean="0"/>
              <a:t>If health care were a </a:t>
            </a:r>
            <a:r>
              <a:rPr lang="en-US" i="1" kern="0" dirty="0" smtClean="0"/>
              <a:t>public good</a:t>
            </a:r>
            <a:r>
              <a:rPr lang="en-US" kern="0" dirty="0" smtClean="0"/>
              <a:t>,</a:t>
            </a:r>
            <a:br>
              <a:rPr lang="en-US" kern="0" dirty="0" smtClean="0"/>
            </a:br>
            <a:r>
              <a:rPr lang="en-US" kern="0" dirty="0" smtClean="0"/>
              <a:t>that would be a strong argument</a:t>
            </a:r>
            <a:br>
              <a:rPr lang="en-US" kern="0" dirty="0" smtClean="0"/>
            </a:br>
            <a:r>
              <a:rPr lang="en-US" kern="0" dirty="0" smtClean="0"/>
              <a:t>for government involvement.</a:t>
            </a:r>
          </a:p>
          <a:p>
            <a:pPr>
              <a:spcBef>
                <a:spcPct val="20000"/>
              </a:spcBef>
            </a:pPr>
            <a:r>
              <a:rPr lang="en-US" kern="0" dirty="0" smtClean="0"/>
              <a:t>Is health care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kern="0" dirty="0" smtClean="0"/>
              <a:t>Non-rival in consumption?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kern="0" dirty="0" smtClean="0"/>
              <a:t>Non-excludable?</a:t>
            </a:r>
          </a:p>
          <a:p>
            <a:pPr>
              <a:spcBef>
                <a:spcPct val="20000"/>
              </a:spcBef>
            </a:pPr>
            <a:r>
              <a:rPr lang="en-US" kern="0" dirty="0" smtClean="0"/>
              <a:t>Neither of these seem likely: so</a:t>
            </a:r>
            <a:br>
              <a:rPr lang="en-US" kern="0" dirty="0" smtClean="0"/>
            </a:br>
            <a:r>
              <a:rPr lang="en-US" kern="0" dirty="0" smtClean="0"/>
              <a:t>health care seems to be a</a:t>
            </a:r>
            <a:br>
              <a:rPr lang="en-US" kern="0" dirty="0" smtClean="0"/>
            </a:br>
            <a:r>
              <a:rPr lang="en-US" kern="0" dirty="0" smtClean="0"/>
              <a:t>private good.</a:t>
            </a:r>
          </a:p>
          <a:p>
            <a:pPr>
              <a:spcBef>
                <a:spcPct val="20000"/>
              </a:spcBef>
            </a:pPr>
            <a:endParaRPr lang="en-US" kern="0" dirty="0" smtClean="0"/>
          </a:p>
          <a:p>
            <a:pPr>
              <a:spcBef>
                <a:spcPct val="20000"/>
              </a:spcBef>
            </a:pPr>
            <a:r>
              <a:rPr lang="en-US" kern="0" dirty="0" smtClean="0"/>
              <a:t>However the externalities and information asymmetries may be enough to generate enough market failure to prompt government involvement.</a:t>
            </a:r>
          </a:p>
          <a:p>
            <a:pPr>
              <a:spcBef>
                <a:spcPct val="20000"/>
              </a:spcBef>
            </a:pPr>
            <a:r>
              <a:rPr lang="en-US" kern="0" dirty="0" smtClean="0"/>
              <a:t>Overall, the government’s role in health care is controversial.</a:t>
            </a:r>
          </a:p>
          <a:p>
            <a:endParaRPr lang="en-US" kern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6275" y="1034432"/>
            <a:ext cx="4505325" cy="292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160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B3"/>
                </a:solidFill>
              </a:rPr>
              <a:t>The Debate over Health Care Policy in the United States</a:t>
            </a:r>
            <a:br>
              <a:rPr lang="en-US" dirty="0">
                <a:solidFill>
                  <a:srgbClr val="0066B3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7.4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Explain the major issues involved in the debate over health care policy in the United States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6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rising cost of health care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2133600" cy="5638800"/>
          </a:xfrm>
        </p:spPr>
        <p:txBody>
          <a:bodyPr/>
          <a:lstStyle/>
          <a:p>
            <a:r>
              <a:rPr lang="en-US" dirty="0"/>
              <a:t>Expenditure on health care, as a percentage of national income, has been rising.</a:t>
            </a:r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projected to continue to rise, reaching </a:t>
            </a:r>
            <a:r>
              <a:rPr lang="en-US" dirty="0" smtClean="0"/>
              <a:t>19.6% </a:t>
            </a:r>
            <a:r>
              <a:rPr lang="en-US" dirty="0"/>
              <a:t>of total income by </a:t>
            </a:r>
            <a:r>
              <a:rPr lang="en-US" dirty="0" smtClean="0"/>
              <a:t>2019.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6180137"/>
            <a:ext cx="2290763" cy="449263"/>
          </a:xfrm>
        </p:spPr>
        <p:txBody>
          <a:bodyPr/>
          <a:lstStyle/>
          <a:p>
            <a:r>
              <a:rPr lang="en-US" dirty="0" smtClean="0"/>
              <a:t>Spending on health care around the world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6180137"/>
            <a:ext cx="1352550" cy="381000"/>
          </a:xfrm>
        </p:spPr>
        <p:txBody>
          <a:bodyPr/>
          <a:lstStyle/>
          <a:p>
            <a:r>
              <a:rPr lang="en-US" dirty="0" smtClean="0"/>
              <a:t>Figure 7.5a</a:t>
            </a:r>
            <a:endParaRPr lang="en-US" dirty="0"/>
          </a:p>
        </p:txBody>
      </p:sp>
      <p:pic>
        <p:nvPicPr>
          <p:cNvPr id="9" name="Picture 8" descr="fig7.5ppt1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874568"/>
            <a:ext cx="5105400" cy="522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ig7.5ppt2a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874568"/>
            <a:ext cx="5105400" cy="522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657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 in the United States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Health care expenditure in the United States is higher than anywhere else in the world.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Why is this the case? Ideas: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High quality of health care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System of payment for health care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Higher demand for health care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In this chapter, we will address some of the elements of health care that make it a rich field of study for economists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4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Rising cost of health care in the United States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2895600" cy="5638800"/>
          </a:xfrm>
        </p:spPr>
        <p:txBody>
          <a:bodyPr/>
          <a:lstStyle/>
          <a:p>
            <a:r>
              <a:rPr lang="en-US" dirty="0" smtClean="0"/>
              <a:t>The figure shows health care spending per person, 1970-2011.</a:t>
            </a:r>
          </a:p>
          <a:p>
            <a:r>
              <a:rPr lang="en-US" dirty="0" smtClean="0"/>
              <a:t>Growth </a:t>
            </a:r>
            <a:r>
              <a:rPr lang="en-US" dirty="0"/>
              <a:t>in health care spending is faster in the U.S. than in other high-income countries.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6180137"/>
            <a:ext cx="2290763" cy="449263"/>
          </a:xfrm>
        </p:spPr>
        <p:txBody>
          <a:bodyPr/>
          <a:lstStyle/>
          <a:p>
            <a:r>
              <a:rPr lang="en-US" dirty="0" smtClean="0"/>
              <a:t>Spending on health care around the world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6180137"/>
            <a:ext cx="1352550" cy="381000"/>
          </a:xfrm>
        </p:spPr>
        <p:txBody>
          <a:bodyPr/>
          <a:lstStyle/>
          <a:p>
            <a:r>
              <a:rPr lang="en-US" dirty="0" smtClean="0"/>
              <a:t>Figure 7.5b</a:t>
            </a:r>
            <a:endParaRPr lang="en-US" dirty="0"/>
          </a:p>
        </p:txBody>
      </p:sp>
      <p:pic>
        <p:nvPicPr>
          <p:cNvPr id="3074" name="Picture 2" descr="C:\Users\holmes\Dropbox\ECON 5e\Art From Fernando_For Digital\ch07\Fig7_5b\png\Fig7_5b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1239838"/>
            <a:ext cx="5237162" cy="475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olmes\Dropbox\ECON 5e\Art From Fernando_For Digital\ch07\Fig7_5b\png\Fig7_5b_2_correcc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1239838"/>
            <a:ext cx="5237162" cy="475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holmes\Dropbox\ECON 5e\Art From Fernando_For Digital\ch07\Fig7_5b\png\Fig7_5b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1239838"/>
            <a:ext cx="5237162" cy="475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holmes\Dropbox\ECON 5e\Art From Fernando_For Digital\ch07\Fig7_5b\png\Fig7_5b_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1239838"/>
            <a:ext cx="5237162" cy="475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holmes\Dropbox\ECON 5e\Art From Fernando_For Digital\ch07\Fig7_5b\png\Fig7_5b_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1239838"/>
            <a:ext cx="5237162" cy="475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holmes\Dropbox\ECON 5e\Art From Fernando_For Digital\ch07\Fig7_5b\png\Fig7_5b_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1239838"/>
            <a:ext cx="5237162" cy="475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holmes\Dropbox\ECON 5e\Art From Fernando_For Digital\ch07\Fig7_5b\png\Fig7_5b_6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1239838"/>
            <a:ext cx="5237162" cy="475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holmes\Dropbox\ECON 5e\Art From Fernando_For Digital\ch07\Fig7_5b\png\Fig7_5b_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1239838"/>
            <a:ext cx="5237162" cy="475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holmes\Dropbox\ECON 5e\Art From Fernando_For Digital\ch07\Fig7_5b\png\Fig7_5b_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1239838"/>
            <a:ext cx="5237162" cy="475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holmes\Dropbox\ECON 5e\Art From Fernando_For Digital\ch07\Fig7_5b\png\Fig7_5b_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1239838"/>
            <a:ext cx="5237162" cy="475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holmes\Dropbox\ECON 5e\Art From Fernando_For Digital\ch07\Fig7_5b\png\Fig7_5b_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1239838"/>
            <a:ext cx="5237162" cy="475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holmes\Dropbox\ECON 5e\Art From Fernando_For Digital\ch07\Fig7_5b\png\Fig7_5b_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1239838"/>
            <a:ext cx="5237162" cy="475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holmes\Dropbox\ECON 5e\Art From Fernando_For Digital\ch07\Fig7_5b\png\Fig7_5b_1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1239838"/>
            <a:ext cx="5237162" cy="475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:\Users\holmes\Dropbox\ECON 5e\Art From Fernando_For Digital\ch07\Fig7_5b\png\Fig7_5b_1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1239838"/>
            <a:ext cx="5237162" cy="475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33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of out-of-pocket health-care spending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581400" cy="56388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At the same time, Americans are paying a smaller and smaller proportion of health care costs out of pocket</a:t>
            </a:r>
            <a:r>
              <a:rPr lang="en-US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Americans would likely not choose the same level of health care expenditure if they had to pay a higher out-of-pocket share.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Combined with rising health care costs, this presents particular problems for government budgets.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6019800"/>
            <a:ext cx="2667000" cy="449263"/>
          </a:xfrm>
        </p:spPr>
        <p:txBody>
          <a:bodyPr/>
          <a:lstStyle/>
          <a:p>
            <a:r>
              <a:rPr lang="en-US" dirty="0" smtClean="0"/>
              <a:t>The declining share of out-of-pocket health-care spending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6019800"/>
            <a:ext cx="1352550" cy="381000"/>
          </a:xfrm>
        </p:spPr>
        <p:txBody>
          <a:bodyPr/>
          <a:lstStyle/>
          <a:p>
            <a:r>
              <a:rPr lang="en-US" dirty="0" smtClean="0"/>
              <a:t>Figure 7.6</a:t>
            </a:r>
            <a:endParaRPr lang="en-US" dirty="0"/>
          </a:p>
        </p:txBody>
      </p:sp>
      <p:pic>
        <p:nvPicPr>
          <p:cNvPr id="6146" name="Picture 2" descr="C:\Users\Paul\Dropbox\ECON 5e\Art From Fernando_For Digital\ch07\Figure_7.6\png\Figure_7.6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571" y="2185988"/>
            <a:ext cx="6075429" cy="337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aul\Dropbox\ECON 5e\Art From Fernando_For Digital\ch07\Figure_7.6\png\Figure_7.6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571" y="2185988"/>
            <a:ext cx="6075429" cy="337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Paul\Dropbox\ECON 5e\Art From Fernando_For Digital\ch07\Figure_7.6\png\Figure_7.6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571" y="2185988"/>
            <a:ext cx="6075429" cy="337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Paul\Dropbox\ECON 5e\Art From Fernando_For Digital\ch07\Figure_7.6\png\Figure_7.6_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571" y="2185988"/>
            <a:ext cx="6075429" cy="337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11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9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health-care costs rising so fast?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Paperwork?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While paperwork is significant, it’s not increasing fast enough to explain the </a:t>
            </a:r>
            <a:r>
              <a:rPr lang="en-US" i="1" dirty="0"/>
              <a:t>rise</a:t>
            </a:r>
            <a:r>
              <a:rPr lang="en-US" dirty="0"/>
              <a:t> in spending.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Malpractice lawsuits?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Significant cost (Congressional Budget Office says 1%, economists estimate as much as 7% of total health care cost)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But again, not </a:t>
            </a:r>
            <a:r>
              <a:rPr lang="en-US" i="1" dirty="0"/>
              <a:t>rising</a:t>
            </a:r>
            <a:r>
              <a:rPr lang="en-US" dirty="0"/>
              <a:t> fast enough to explain changes.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Uninsured patients?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Increase in costs of 1-4% due to getting treatment in “wrong places” (emergency room vs. doctor’s office).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Still not rising enough to explain changes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9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reason #1: Health care “cost disease”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 smtClean="0"/>
              <a:t>Service </a:t>
            </a:r>
            <a:r>
              <a:rPr lang="en-US" dirty="0"/>
              <a:t>providers (like health care providers) have not seen huge productivity gains like in manufacturing</a:t>
            </a:r>
            <a:r>
              <a:rPr lang="en-US" dirty="0" smtClean="0"/>
              <a:t>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Labor productivity in health care has risen about half as much as in the economy as a whole</a:t>
            </a:r>
            <a:endParaRPr lang="en-US" dirty="0"/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But in order to keep workers, wages have risen in service sector also</a:t>
            </a:r>
            <a:r>
              <a:rPr lang="en-US" dirty="0" smtClean="0"/>
              <a:t>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Including health care, of course.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 smtClean="0"/>
              <a:t>This is known as the service sector “cost disease”.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36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reason #2: The aging population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2819400" cy="5638800"/>
          </a:xfrm>
        </p:spPr>
        <p:txBody>
          <a:bodyPr/>
          <a:lstStyle/>
          <a:p>
            <a:r>
              <a:rPr lang="en-US" dirty="0" smtClean="0"/>
              <a:t>Older people require more health care; and as medical advances keep people alive longer and birth rates slow, the proportion of elderly people will rise.</a:t>
            </a:r>
          </a:p>
          <a:p>
            <a:endParaRPr lang="en-US" dirty="0"/>
          </a:p>
          <a:p>
            <a:r>
              <a:rPr lang="en-US" dirty="0" smtClean="0"/>
              <a:t>However, as the graph from the CBO shows, the effect of the aging population should not be overstated.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 smtClean="0"/>
              <a:t>Reasons for rising federal spending on Medicare and Medicaid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 smtClean="0"/>
              <a:t>Figure 7.7</a:t>
            </a:r>
            <a:endParaRPr lang="en-US" dirty="0"/>
          </a:p>
        </p:txBody>
      </p:sp>
      <p:pic>
        <p:nvPicPr>
          <p:cNvPr id="9" name="Picture 8" descr="fig7.7ppt0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516857"/>
            <a:ext cx="65659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ig7.7ppt0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516857"/>
            <a:ext cx="65659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fig7.7ppt03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1516857"/>
            <a:ext cx="65659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ig7.7ppt04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1516857"/>
            <a:ext cx="65659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326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reason #3: Distorted economic incentives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28956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In an ordinary market, we would expect demand to keep </a:t>
            </a:r>
            <a:r>
              <a:rPr lang="en-US" dirty="0" smtClean="0"/>
              <a:t>cost </a:t>
            </a:r>
            <a:r>
              <a:rPr lang="en-US" dirty="0"/>
              <a:t>increases in check.</a:t>
            </a:r>
          </a:p>
          <a:p>
            <a:pPr>
              <a:spcBef>
                <a:spcPct val="20000"/>
              </a:spcBef>
              <a:defRPr/>
            </a:pPr>
            <a:r>
              <a:rPr lang="en-US" dirty="0"/>
              <a:t>But insurance creates </a:t>
            </a:r>
            <a:r>
              <a:rPr lang="en-US" i="1" dirty="0"/>
              <a:t>distorted economic incentives</a:t>
            </a:r>
            <a:r>
              <a:rPr lang="en-US" dirty="0"/>
              <a:t>, effectively </a:t>
            </a:r>
            <a:r>
              <a:rPr lang="en-US" dirty="0" smtClean="0"/>
              <a:t>increasing consumer demand.</a:t>
            </a:r>
          </a:p>
          <a:p>
            <a:pPr>
              <a:spcBef>
                <a:spcPct val="20000"/>
              </a:spcBef>
              <a:defRPr/>
            </a:pPr>
            <a:r>
              <a:rPr lang="en-US" dirty="0" smtClean="0"/>
              <a:t>The overconsumption of health care (relative to efficient levels) creates a deadweight loss.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 smtClean="0"/>
              <a:t>The effect of the third party system on the demand for medical services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 smtClean="0"/>
              <a:t>Figure 7.8</a:t>
            </a:r>
            <a:endParaRPr lang="en-US" dirty="0"/>
          </a:p>
        </p:txBody>
      </p:sp>
      <p:pic>
        <p:nvPicPr>
          <p:cNvPr id="7170" name="Picture 2" descr="C:\Users\Paul\Dropbox\ECON 5e\Art From Fernando_For Digital\ch07\Figure_7_8\png\Figure_7_8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900" y="1371600"/>
            <a:ext cx="57823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aul\Dropbox\ECON 5e\Art From Fernando_For Digital\ch07\Figure_7_8\png\Figure_7_8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900" y="1371600"/>
            <a:ext cx="57823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Paul\Dropbox\ECON 5e\Art From Fernando_For Digital\ch07\Figure_7_8\png\Figure_7_8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900" y="1371600"/>
            <a:ext cx="57823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Paul\Dropbox\ECON 5e\Art From Fernando_For Digital\ch07\Figure_7_8\png\Figure_7_8_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900" y="1371600"/>
            <a:ext cx="57823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Paul\Dropbox\ECON 5e\Art From Fernando_For Digital\ch07\Figure_7_8\png\Figure_7_8_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900" y="1371600"/>
            <a:ext cx="57823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Paul\Dropbox\ECON 5e\Art From Fernando_For Digital\ch07\Figure_7_8\png\Figure_7_8_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900" y="1371600"/>
            <a:ext cx="57823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Paul\Dropbox\ECON 5e\Art From Fernando_For Digital\ch07\Figure_7_8\png\Figure_7_8_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900" y="1371600"/>
            <a:ext cx="57823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Paul\Dropbox\ECON 5e\Art From Fernando_For Digital\ch07\Figure_7_8\png\Figure_7_8_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900" y="1371600"/>
            <a:ext cx="57823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Paul\Dropbox\ECON 5e\Art From Fernando_For Digital\ch07\Figure_7_8\png\Figure_7_8_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900" y="1371600"/>
            <a:ext cx="57823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Paul\Dropbox\ECON 5e\Art From Fernando_For Digital\ch07\Figure_7_8\png\Figure_7_8_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900" y="1371600"/>
            <a:ext cx="57823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:\Users\Paul\Dropbox\ECON 5e\Art From Fernando_For Digital\ch07\Figure_7_8\png\Figure_7_8_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900" y="1371600"/>
            <a:ext cx="57823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C:\Users\Paul\Dropbox\ECON 5e\Art From Fernando_For Digital\ch07\Figure_7_8\png\Figure_7_8_1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900" y="1371600"/>
            <a:ext cx="57823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76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continuing debate over health care policy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The American system of private insurance has created significant </a:t>
            </a:r>
            <a:r>
              <a:rPr lang="en-US" i="1" dirty="0"/>
              <a:t>inequality</a:t>
            </a:r>
            <a:r>
              <a:rPr lang="en-US" dirty="0"/>
              <a:t> in access to health care.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While health care for the rich is probably the best in the world in the U.S., the same is not true for the poor.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Extending health care coverage to be more universal has been attempted and rejected several times: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1945: President Harry Truman proposed </a:t>
            </a:r>
            <a:r>
              <a:rPr lang="en-US" i="1" dirty="0"/>
              <a:t>national health 			insurance.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1993: President Bill Clinton proposed a universal 			</a:t>
            </a:r>
            <a:r>
              <a:rPr lang="en-US" dirty="0" smtClean="0"/>
              <a:t>	public/private </a:t>
            </a:r>
            <a:r>
              <a:rPr lang="en-US" dirty="0"/>
              <a:t>plan.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Each time, </a:t>
            </a:r>
            <a:r>
              <a:rPr lang="en-US" dirty="0" smtClean="0"/>
              <a:t>Congress </a:t>
            </a:r>
            <a:r>
              <a:rPr lang="en-US" dirty="0"/>
              <a:t>declined to enact the plans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Patient Protection and Affordable Care Act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In 2009, President Barack Obama proposed significant health care reform in the form of PPACA; in March 2010, congress approved the legislation.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Scheduled to be fully implemented by 2019, PPACA includes: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i="1" dirty="0"/>
              <a:t>Individual mandate </a:t>
            </a:r>
            <a:r>
              <a:rPr lang="en-US" dirty="0"/>
              <a:t>to obtain health insurance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i="1" dirty="0"/>
              <a:t>State health exchanges</a:t>
            </a:r>
            <a:r>
              <a:rPr lang="en-US" dirty="0"/>
              <a:t> to increase access to policies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i="1" dirty="0"/>
              <a:t>Employer mandate</a:t>
            </a:r>
            <a:r>
              <a:rPr lang="en-US" dirty="0"/>
              <a:t> for most firms to provide health insurance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i="1" dirty="0"/>
              <a:t>Regulation of health insurance</a:t>
            </a:r>
            <a:r>
              <a:rPr lang="en-US" dirty="0"/>
              <a:t> altering how health insurance companies can act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i="1" dirty="0"/>
              <a:t>Expansion of Medicaid eligibility</a:t>
            </a:r>
            <a:endParaRPr lang="en-US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i="1" dirty="0"/>
              <a:t>Medicare cost controls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i="1" dirty="0"/>
              <a:t>Increased taxes</a:t>
            </a:r>
            <a:r>
              <a:rPr lang="en-US" dirty="0"/>
              <a:t> on high-income </a:t>
            </a:r>
            <a:r>
              <a:rPr lang="en-US" dirty="0" smtClean="0"/>
              <a:t>individuals, high-cost </a:t>
            </a:r>
            <a:r>
              <a:rPr lang="en-US" dirty="0"/>
              <a:t>insurance </a:t>
            </a:r>
            <a:r>
              <a:rPr lang="en-US" dirty="0" smtClean="0"/>
              <a:t>plans, and some health-care related industries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97636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debate over the ACA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 smtClean="0"/>
              <a:t>The ACA </a:t>
            </a:r>
            <a:r>
              <a:rPr lang="en-US" dirty="0"/>
              <a:t>is expected to increase health care coverage to 30 million additional people.</a:t>
            </a:r>
          </a:p>
          <a:p>
            <a:pPr>
              <a:spcBef>
                <a:spcPct val="20000"/>
              </a:spcBef>
              <a:defRPr/>
            </a:pPr>
            <a:endParaRPr lang="en-US" b="1" i="1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CBO estimates that the increase in federal spending will be more-or-less offset by the increase in </a:t>
            </a:r>
            <a:r>
              <a:rPr lang="en-US" dirty="0" smtClean="0"/>
              <a:t>taxation.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Many </a:t>
            </a:r>
            <a:r>
              <a:rPr lang="en-US" dirty="0"/>
              <a:t>economists have disputed these estimates.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Debate remains over whether </a:t>
            </a:r>
            <a:r>
              <a:rPr lang="en-US" dirty="0" smtClean="0"/>
              <a:t>the ACA </a:t>
            </a:r>
            <a:r>
              <a:rPr lang="en-US" dirty="0"/>
              <a:t>is the right approach for America, or whether we </a:t>
            </a:r>
            <a:r>
              <a:rPr lang="en-US" dirty="0" smtClean="0"/>
              <a:t>should:</a:t>
            </a:r>
            <a:endParaRPr lang="en-US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Emulate other western countries with more government control, or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Adopt more </a:t>
            </a:r>
            <a:r>
              <a:rPr lang="en-US" b="1" i="1" dirty="0"/>
              <a:t>market-based reforms</a:t>
            </a:r>
            <a:r>
              <a:rPr lang="en-US" dirty="0"/>
              <a:t>, trying to reduce costs by making health care markets more like “normal” markets for goods and services.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01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is that MRI scan?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352800" cy="56388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In a well-functioning market, competitive forces will help to keep prices similar: consumers will “shop around” to find low prices, forcing high-priced firms to lower their price.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The </a:t>
            </a:r>
            <a:r>
              <a:rPr lang="en-US" dirty="0"/>
              <a:t>table shows ranges of prices for an abdominal MRI in various cities.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Can </a:t>
            </a:r>
            <a:r>
              <a:rPr lang="en-US" dirty="0"/>
              <a:t>you identify why this market is failing so badly?</a:t>
            </a:r>
          </a:p>
          <a:p>
            <a:pPr>
              <a:spcBef>
                <a:spcPts val="1800"/>
              </a:spcBef>
            </a:pPr>
            <a:endParaRPr lang="en-US" dirty="0"/>
          </a:p>
        </p:txBody>
      </p:sp>
      <p:graphicFrame>
        <p:nvGraphicFramePr>
          <p:cNvPr id="5" name="Group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446155"/>
              </p:ext>
            </p:extLst>
          </p:nvPr>
        </p:nvGraphicFramePr>
        <p:xfrm>
          <a:off x="3790950" y="1354931"/>
          <a:ext cx="5124450" cy="4351736"/>
        </p:xfrm>
        <a:graphic>
          <a:graphicData uri="http://schemas.openxmlformats.org/drawingml/2006/table">
            <a:tbl>
              <a:tblPr/>
              <a:tblGrid>
                <a:gridCol w="1958050"/>
                <a:gridCol w="785150"/>
                <a:gridCol w="1219200"/>
                <a:gridCol w="1162050"/>
              </a:tblGrid>
              <a:tr h="338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City</a:t>
                      </a:r>
                    </a:p>
                  </a:txBody>
                  <a:tcPr marL="0" marR="0" marT="45724" marB="45724"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Highest price</a:t>
                      </a:r>
                    </a:p>
                  </a:txBody>
                  <a:tcPr marL="0" marR="0"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Lowest price</a:t>
                      </a:r>
                    </a:p>
                  </a:txBody>
                  <a:tcPr marL="0" marR="0"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 Difference</a:t>
                      </a:r>
                    </a:p>
                  </a:txBody>
                  <a:tcPr marL="0" marR="0"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 York, New York</a:t>
                      </a:r>
                    </a:p>
                  </a:txBody>
                  <a:tcPr marL="0" marR="0" marT="45724" marB="45724"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$10,000</a:t>
                      </a:r>
                    </a:p>
                  </a:txBody>
                  <a:tcPr marL="0" marR="0"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$1,650</a:t>
                      </a:r>
                    </a:p>
                  </a:txBody>
                  <a:tcPr marL="0" marR="0"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$8,350</a:t>
                      </a:r>
                    </a:p>
                  </a:txBody>
                  <a:tcPr marL="0" marR="0"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 Francisco, California</a:t>
                      </a:r>
                    </a:p>
                  </a:txBody>
                  <a:tcPr marL="0" marR="0" marT="45724" marB="4572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7,800</a:t>
                      </a:r>
                    </a:p>
                  </a:txBody>
                  <a:tcPr marL="0" marR="0"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2,000</a:t>
                      </a:r>
                    </a:p>
                  </a:txBody>
                  <a:tcPr marL="0" marR="0"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5,800</a:t>
                      </a:r>
                    </a:p>
                  </a:txBody>
                  <a:tcPr marL="0" marR="0"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Orlando, Florida</a:t>
                      </a:r>
                    </a:p>
                  </a:txBody>
                  <a:tcPr marL="0" marR="0" marT="45724" marB="4572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7,300</a:t>
                      </a:r>
                    </a:p>
                  </a:txBody>
                  <a:tcPr marL="0" marR="0"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2,325</a:t>
                      </a:r>
                    </a:p>
                  </a:txBody>
                  <a:tcPr marL="0" marR="0"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4,975</a:t>
                      </a:r>
                    </a:p>
                  </a:txBody>
                  <a:tcPr marL="0" marR="0"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Houston, Texas</a:t>
                      </a:r>
                    </a:p>
                  </a:txBody>
                  <a:tcPr marL="0" marR="0" marT="45724" marB="4572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7,000</a:t>
                      </a:r>
                    </a:p>
                  </a:txBody>
                  <a:tcPr marL="0" marR="0"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1,450</a:t>
                      </a:r>
                    </a:p>
                  </a:txBody>
                  <a:tcPr marL="0" marR="0"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5,550</a:t>
                      </a:r>
                    </a:p>
                  </a:txBody>
                  <a:tcPr marL="0" marR="0"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Chicago, Illinois</a:t>
                      </a:r>
                    </a:p>
                  </a:txBody>
                  <a:tcPr marL="0" marR="0" marT="45724" marB="4572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6,500</a:t>
                      </a:r>
                    </a:p>
                  </a:txBody>
                  <a:tcPr marL="0" marR="0"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1,450</a:t>
                      </a:r>
                    </a:p>
                  </a:txBody>
                  <a:tcPr marL="0" marR="0"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5,050</a:t>
                      </a:r>
                    </a:p>
                  </a:txBody>
                  <a:tcPr marL="0" marR="0"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Omaha, Nebraska</a:t>
                      </a:r>
                    </a:p>
                  </a:txBody>
                  <a:tcPr marL="0" marR="0" marT="45724" marB="4572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6,200</a:t>
                      </a:r>
                    </a:p>
                  </a:txBody>
                  <a:tcPr marL="0" marR="0"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2,100</a:t>
                      </a:r>
                    </a:p>
                  </a:txBody>
                  <a:tcPr marL="0" marR="0"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4,100</a:t>
                      </a:r>
                    </a:p>
                  </a:txBody>
                  <a:tcPr marL="0" marR="0"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Baton Rouge, Louisiana</a:t>
                      </a:r>
                    </a:p>
                  </a:txBody>
                  <a:tcPr marL="0" marR="0" marT="45724" marB="4572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6,000</a:t>
                      </a:r>
                    </a:p>
                  </a:txBody>
                  <a:tcPr marL="0" marR="0"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2,175</a:t>
                      </a:r>
                    </a:p>
                  </a:txBody>
                  <a:tcPr marL="0" marR="0"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3,825</a:t>
                      </a:r>
                    </a:p>
                  </a:txBody>
                  <a:tcPr marL="0" marR="0"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Atlanta, Georgia</a:t>
                      </a:r>
                    </a:p>
                  </a:txBody>
                  <a:tcPr marL="0" marR="0" marT="45724" marB="4572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5,900</a:t>
                      </a:r>
                    </a:p>
                  </a:txBody>
                  <a:tcPr marL="0" marR="0"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2,175</a:t>
                      </a:r>
                    </a:p>
                  </a:txBody>
                  <a:tcPr marL="0" marR="0"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3,725</a:t>
                      </a:r>
                    </a:p>
                  </a:txBody>
                  <a:tcPr marL="0" marR="0"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Lexington, Kentucky</a:t>
                      </a:r>
                    </a:p>
                  </a:txBody>
                  <a:tcPr marL="0" marR="0" marT="45724" marB="4572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5,400</a:t>
                      </a:r>
                    </a:p>
                  </a:txBody>
                  <a:tcPr marL="0" marR="0"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925</a:t>
                      </a:r>
                    </a:p>
                  </a:txBody>
                  <a:tcPr marL="0" marR="0"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4,475</a:t>
                      </a:r>
                    </a:p>
                  </a:txBody>
                  <a:tcPr marL="0" marR="0"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Charlotte, North Carolina</a:t>
                      </a:r>
                    </a:p>
                  </a:txBody>
                  <a:tcPr marL="0" marR="0" marT="45724" marB="4572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4,800</a:t>
                      </a:r>
                    </a:p>
                  </a:txBody>
                  <a:tcPr marL="0" marR="0"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2,000</a:t>
                      </a:r>
                    </a:p>
                  </a:txBody>
                  <a:tcPr marL="0" marR="0"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2,800</a:t>
                      </a:r>
                    </a:p>
                  </a:txBody>
                  <a:tcPr marL="0" marR="0"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44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B3"/>
                </a:solidFill>
              </a:rPr>
              <a:t>The Improving Health of People in the United </a:t>
            </a:r>
            <a:r>
              <a:rPr lang="en-US" dirty="0" smtClean="0">
                <a:solidFill>
                  <a:srgbClr val="0066B3"/>
                </a:solidFill>
              </a:rPr>
              <a:t>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7.1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Discuss trends in U.S. health over time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about health care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r>
              <a:rPr lang="en-US" dirty="0"/>
              <a:t>With health care expenditure projected to consumer almost 20% of national income by 2020, we must find a way to reduce costs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Whether or not our politicians will find the will to do so, is an open question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Health care policy is sure to remain a topic of heated debate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2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misconceptions to avoid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i="1" dirty="0"/>
              <a:t>Adverse selection</a:t>
            </a:r>
            <a:r>
              <a:rPr lang="en-US" dirty="0"/>
              <a:t> and </a:t>
            </a:r>
            <a:r>
              <a:rPr lang="en-US" i="1" dirty="0"/>
              <a:t>moral hazard</a:t>
            </a:r>
            <a:r>
              <a:rPr lang="en-US" dirty="0"/>
              <a:t> are forms of </a:t>
            </a:r>
            <a:r>
              <a:rPr lang="en-US" i="1" dirty="0"/>
              <a:t>asymmetric information</a:t>
            </a:r>
            <a:r>
              <a:rPr lang="en-US" dirty="0"/>
              <a:t>. The terms are similar and easily confused.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i="1" dirty="0"/>
              <a:t>Provision</a:t>
            </a:r>
            <a:r>
              <a:rPr lang="en-US" dirty="0"/>
              <a:t> and </a:t>
            </a:r>
            <a:r>
              <a:rPr lang="en-US" i="1" dirty="0"/>
              <a:t>payment</a:t>
            </a:r>
            <a:r>
              <a:rPr lang="en-US" dirty="0"/>
              <a:t> do not necessarily go hand-in-hand: the government can pay for health care without providing it (as in Canada).</a:t>
            </a:r>
          </a:p>
          <a:p>
            <a:pPr>
              <a:spcBef>
                <a:spcPct val="20000"/>
              </a:spcBef>
              <a:defRPr/>
            </a:pPr>
            <a:endParaRPr lang="en-US" i="1" dirty="0"/>
          </a:p>
          <a:p>
            <a:pPr>
              <a:spcBef>
                <a:spcPct val="20000"/>
              </a:spcBef>
              <a:defRPr/>
            </a:pPr>
            <a:r>
              <a:rPr lang="en-US" dirty="0" smtClean="0"/>
              <a:t>There is no single factor that explains why health care costs are rising so fast.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9399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outcomes in the United States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52400" y="838200"/>
            <a:ext cx="4191000" cy="56388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kern="0" dirty="0" smtClean="0"/>
              <a:t>The last couple of centuries have brought incredible advances in health outcomes for Americans.</a:t>
            </a:r>
          </a:p>
          <a:p>
            <a:pPr>
              <a:spcBef>
                <a:spcPct val="20000"/>
              </a:spcBef>
              <a:defRPr/>
            </a:pPr>
            <a:endParaRPr lang="en-US" kern="0" dirty="0" smtClean="0"/>
          </a:p>
          <a:p>
            <a:pPr>
              <a:spcBef>
                <a:spcPct val="20000"/>
              </a:spcBef>
              <a:defRPr/>
            </a:pPr>
            <a:r>
              <a:rPr lang="en-US" kern="0" dirty="0" smtClean="0"/>
              <a:t>Explanations: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 smtClean="0"/>
              <a:t>Improvements in nutrition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 smtClean="0"/>
              <a:t>Public health movement (late 19</a:t>
            </a:r>
            <a:r>
              <a:rPr lang="en-US" kern="0" baseline="30000" dirty="0" smtClean="0"/>
              <a:t>th</a:t>
            </a:r>
            <a:r>
              <a:rPr lang="en-US" kern="0" dirty="0" smtClean="0"/>
              <a:t>, early 20</a:t>
            </a:r>
            <a:r>
              <a:rPr lang="en-US" kern="0" baseline="30000" dirty="0" smtClean="0"/>
              <a:t>th</a:t>
            </a:r>
            <a:r>
              <a:rPr lang="en-US" kern="0" dirty="0" smtClean="0"/>
              <a:t> century)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200" kern="0" dirty="0" smtClean="0"/>
              <a:t>Improvements in sanitation, food distribution, etc.</a:t>
            </a:r>
          </a:p>
          <a:p>
            <a:pPr marL="347472" indent="-342900">
              <a:buFont typeface="Arial" pitchFamily="34" charset="0"/>
              <a:buChar char="•"/>
              <a:defRPr/>
            </a:pPr>
            <a:r>
              <a:rPr lang="en-US" kern="0" dirty="0" smtClean="0"/>
              <a:t>Feedback from better health to higher incomes to better health</a:t>
            </a:r>
            <a:endParaRPr lang="en-US" kern="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5867400" y="5562600"/>
            <a:ext cx="2290763" cy="449263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1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smtClean="0"/>
              <a:t>Health in the United States, 1850 and 2013</a:t>
            </a:r>
            <a:endParaRPr lang="en-US" kern="0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4533900" y="5562600"/>
            <a:ext cx="1352550" cy="381000"/>
          </a:xfrm>
          <a:prstGeom prst="rect">
            <a:avLst/>
          </a:prstGeom>
          <a:solidFill>
            <a:srgbClr val="89B8CF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i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smtClean="0"/>
              <a:t>Table 7.1</a:t>
            </a:r>
            <a:endParaRPr lang="en-US" kern="0" dirty="0"/>
          </a:p>
        </p:txBody>
      </p:sp>
      <p:graphicFrame>
        <p:nvGraphicFramePr>
          <p:cNvPr id="9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552205"/>
              </p:ext>
            </p:extLst>
          </p:nvPr>
        </p:nvGraphicFramePr>
        <p:xfrm>
          <a:off x="4343400" y="1447800"/>
          <a:ext cx="4495800" cy="3144466"/>
        </p:xfrm>
        <a:graphic>
          <a:graphicData uri="http://schemas.openxmlformats.org/drawingml/2006/table">
            <a:tbl>
              <a:tblPr/>
              <a:tblGrid>
                <a:gridCol w="1634930"/>
                <a:gridCol w="1479760"/>
                <a:gridCol w="1381110"/>
              </a:tblGrid>
              <a:tr h="262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Variable</a:t>
                      </a:r>
                    </a:p>
                  </a:txBody>
                  <a:tcPr marL="45720" marR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1850</a:t>
                      </a:r>
                    </a:p>
                  </a:txBody>
                  <a:tcPr marL="4572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marL="45720" marR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7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Life expectancy at birth</a:t>
                      </a:r>
                    </a:p>
                  </a:txBody>
                  <a:tcPr marL="45720" marR="0" marT="137160" marB="13716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38.3 years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78.7 years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7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height (adult males)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5’7”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5’9”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Infant mortality (death of a child aged 1 year or less)</a:t>
                      </a:r>
                    </a:p>
                  </a:txBody>
                  <a:tcPr marL="45720" marR="0" marT="137160" marB="13716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228.9 per 1,000 live births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5.9 per 1,000 live births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61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improving health of the U.S. population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2743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The most dramatic gains in health have occurred in the 20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  <a:r>
              <a:rPr lang="en-US" dirty="0" smtClean="0"/>
              <a:t>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(</a:t>
            </a:r>
            <a:r>
              <a:rPr lang="en-US" dirty="0"/>
              <a:t>Mostly) steady increases in life expectancy.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Corresponding decreases in the death rate (adjusted for life expectancy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3276600" cy="449263"/>
          </a:xfrm>
        </p:spPr>
        <p:txBody>
          <a:bodyPr/>
          <a:lstStyle/>
          <a:p>
            <a:r>
              <a:rPr lang="en-US" dirty="0" smtClean="0"/>
              <a:t>The improving health of the U.S. population: life expectancy at birth and the death rate per 100,000 people in the United States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 smtClean="0"/>
              <a:t>Figure 7.1a</a:t>
            </a:r>
            <a:endParaRPr lang="en-US" dirty="0"/>
          </a:p>
        </p:txBody>
      </p:sp>
      <p:pic>
        <p:nvPicPr>
          <p:cNvPr id="1027" name="Picture 3" descr="C:\Users\holmes\Dropbox\ECON 5e\Art From Fernando_For Digital\ch07\Figure_7_1\png\Figure_7_1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91" y="1600200"/>
            <a:ext cx="9059809" cy="3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olmes\Dropbox\ECON 5e\Art From Fernando_For Digital\ch07\Figure_7_1\png\Figure_7_1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91" y="1600200"/>
            <a:ext cx="9059809" cy="3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olmes\Dropbox\ECON 5e\Art From Fernando_For Digital\ch07\Figure_7_1\png\Figure_7_1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91" y="1600200"/>
            <a:ext cx="9059809" cy="3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olmes\Dropbox\ECON 5e\Art From Fernando_For Digital\ch07\Figure_7_1\png\Figure_7_1_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91" y="1600200"/>
            <a:ext cx="9059809" cy="3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holmes\Dropbox\ECON 5e\Art From Fernando_For Digital\ch07\Figure_7_1\png\Figure_7_1_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91" y="1600200"/>
            <a:ext cx="9059809" cy="3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holmes\Dropbox\ECON 5e\Art From Fernando_For Digital\ch07\Figure_7_1\png\Figure_7_1_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91" y="1600200"/>
            <a:ext cx="9059809" cy="3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41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1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 death rate falling?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2743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Medical advances in prevention and treatment are reducing the death rate.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Notice in particular the fall in the death rate from cardio-vascular disease.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However deaths due to some obesity-related illnesses have risen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 smtClean="0"/>
              <a:t>The improving health of the U.S. population: mortality rates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 smtClean="0"/>
              <a:t>Figure 7.1b</a:t>
            </a:r>
            <a:endParaRPr lang="en-US" dirty="0"/>
          </a:p>
        </p:txBody>
      </p:sp>
      <p:pic>
        <p:nvPicPr>
          <p:cNvPr id="2050" name="Picture 2" descr="C:\Users\holmes\Dropbox\ECON 5e\Art From Fernando_For Digital\ch07\Figure_7_1\png\Figure_7_1_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5142" y="1192212"/>
            <a:ext cx="11639142" cy="459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lmes\Dropbox\ECON 5e\Art From Fernando_For Digital\ch07\Figure_7_1\png\Figure_7_1_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5142" y="1192212"/>
            <a:ext cx="11639142" cy="459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olmes\Dropbox\ECON 5e\Art From Fernando_For Digital\ch07\Figure_7_1\png\Figure_7_1_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5142" y="1192212"/>
            <a:ext cx="11639142" cy="459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olmes\Dropbox\ECON 5e\Art From Fernando_For Digital\ch07\Figure_7_1\png\Figure_7_1_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5142" y="1192212"/>
            <a:ext cx="11639142" cy="459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holmes\Dropbox\ECON 5e\Art From Fernando_For Digital\ch07\Figure_7_1\png\Figure_7_1_1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5142" y="1192212"/>
            <a:ext cx="11639142" cy="459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holmes\Dropbox\ECON 5e\Art From Fernando_For Digital\ch07\Figure_7_1\png\Figure_7_1_1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5142" y="1192212"/>
            <a:ext cx="11639142" cy="459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holmes\Dropbox\ECON 5e\Art From Fernando_For Digital\ch07\Figure_7_1\png\Figure_7_1_1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5142" y="1192212"/>
            <a:ext cx="11639142" cy="459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holmes\Dropbox\ECON 5e\Art From Fernando_For Digital\ch07\Figure_7_1\png\Figure_7_1_1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5142" y="1192212"/>
            <a:ext cx="11639142" cy="459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holmes\Dropbox\ECON 5e\Art From Fernando_For Digital\ch07\Figure_7_1\png\Figure_7_1_15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5142" y="1192212"/>
            <a:ext cx="11639142" cy="459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holmes\Dropbox\ECON 5e\Art From Fernando_For Digital\ch07\Figure_7_1\png\Figure_7_1_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5142" y="1192212"/>
            <a:ext cx="11639142" cy="459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holmes\Dropbox\ECON 5e\Art From Fernando_For Digital\ch07\Figure_7_1\png\Figure_7_1_17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5142" y="1192212"/>
            <a:ext cx="11639142" cy="459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holmes\Dropbox\ECON 5e\Art From Fernando_For Digital\ch07\Figure_7_1\png\Figure_7_1_18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5142" y="1192212"/>
            <a:ext cx="11639142" cy="459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59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B3"/>
                </a:solidFill>
              </a:rPr>
              <a:t>Health Care around the </a:t>
            </a:r>
            <a:r>
              <a:rPr lang="en-US" dirty="0" smtClean="0">
                <a:solidFill>
                  <a:srgbClr val="0066B3"/>
                </a:solidFill>
              </a:rPr>
              <a:t>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7.2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64B3"/>
                </a:solidFill>
              </a:rPr>
              <a:t>Compare the health care systems and health care outcomes in the United States and other countries</a:t>
            </a:r>
            <a:r>
              <a:rPr lang="en-US" dirty="0" smtClean="0">
                <a:solidFill>
                  <a:srgbClr val="0064B3"/>
                </a:solidFill>
              </a:rPr>
              <a:t>.</a:t>
            </a:r>
            <a:endParaRPr lang="en-US" dirty="0">
              <a:solidFill>
                <a:srgbClr val="0064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8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health insurance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2766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Most health care services in the United States are provided by private firms.</a:t>
            </a:r>
          </a:p>
          <a:p>
            <a:pPr>
              <a:spcBef>
                <a:spcPct val="20000"/>
              </a:spcBef>
              <a:defRPr/>
            </a:pPr>
            <a:r>
              <a:rPr lang="en-US" dirty="0"/>
              <a:t>Payment to those firms generally comes through </a:t>
            </a:r>
            <a:r>
              <a:rPr lang="en-US" b="1" i="1" dirty="0"/>
              <a:t>health insurance</a:t>
            </a:r>
            <a:r>
              <a:rPr lang="en-US" dirty="0" smtClean="0"/>
              <a:t>.</a:t>
            </a:r>
          </a:p>
          <a:p>
            <a:pPr>
              <a:spcBef>
                <a:spcPct val="20000"/>
              </a:spcBef>
              <a:defRPr/>
            </a:pPr>
            <a:endParaRPr lang="en-US" dirty="0" smtClean="0"/>
          </a:p>
          <a:p>
            <a:pPr>
              <a:spcBef>
                <a:spcPct val="20000"/>
              </a:spcBef>
              <a:defRPr/>
            </a:pPr>
            <a:r>
              <a:rPr lang="en-US" b="1" dirty="0"/>
              <a:t>Health insurance</a:t>
            </a:r>
            <a:r>
              <a:rPr lang="en-US" dirty="0"/>
              <a:t>: a contract under which a buyer agrees to make payments, or </a:t>
            </a:r>
            <a:r>
              <a:rPr lang="en-US" i="1" dirty="0"/>
              <a:t>premiums</a:t>
            </a:r>
            <a:r>
              <a:rPr lang="en-US" dirty="0"/>
              <a:t>, in exchange for the </a:t>
            </a:r>
            <a:r>
              <a:rPr lang="en-US" dirty="0" smtClean="0"/>
              <a:t>provider </a:t>
            </a:r>
            <a:r>
              <a:rPr lang="en-US" dirty="0"/>
              <a:t>agreeing to pay some or all of the buyer’s medical bills.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3276600" cy="449263"/>
          </a:xfrm>
        </p:spPr>
        <p:txBody>
          <a:bodyPr/>
          <a:lstStyle/>
          <a:p>
            <a:r>
              <a:rPr lang="en-US" dirty="0"/>
              <a:t>Sources of health insurance in the United States, March 2012; note some people have more than one type of health insurance.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 smtClean="0"/>
              <a:t>Figure 7.2</a:t>
            </a:r>
            <a:endParaRPr lang="en-US" dirty="0"/>
          </a:p>
        </p:txBody>
      </p:sp>
      <p:pic>
        <p:nvPicPr>
          <p:cNvPr id="2050" name="Picture 2" descr="C:\Users\Paul\Dropbox\ECON 5e\Art From Fernando_For Digital\ch07\Figure_7_2\png\Figure_7_2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5838191" cy="364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aul\Dropbox\ECON 5e\Art From Fernando_For Digital\ch07\Figure_7_2\png\Figure_7_2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5838191" cy="364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aul\Dropbox\ECON 5e\Art From Fernando_For Digital\ch07\Figure_7_2\png\Figure_7_2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5838191" cy="364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aul\Dropbox\ECON 5e\Art From Fernando_For Digital\ch07\Figure_7_2\png\Figure_7_2_3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5838191" cy="364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aul\Dropbox\ECON 5e\Art From Fernando_For Digital\ch07\Figure_7_2\png\Figure_7_2_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5838191" cy="364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Paul\Dropbox\ECON 5e\Art From Fernando_For Digital\ch07\Figure_7_2\png\Figure_7_2_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5838191" cy="364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Paul\Dropbox\ECON 5e\Art From Fernando_For Digital\ch07\Figure_7_2\png\Figure_7_2_5a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5838191" cy="364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Paul\Dropbox\ECON 5e\Art From Fernando_For Digital\ch07\Figure_7_2\png\Figure_7_2_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5838191" cy="364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20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iginal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lnSpc>
            <a:spcPts val="2400"/>
          </a:lnSpc>
          <a:defRPr b="1" dirty="0">
            <a:solidFill>
              <a:srgbClr val="7B0046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38994</TotalTime>
  <Words>3728</Words>
  <Application>Microsoft Office PowerPoint</Application>
  <PresentationFormat>On-screen Show (4:3)</PresentationFormat>
  <Paragraphs>523</Paragraphs>
  <Slides>41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original</vt:lpstr>
      <vt:lpstr>PowerPoint Presentation</vt:lpstr>
      <vt:lpstr>The Economics of Health Care</vt:lpstr>
      <vt:lpstr>Health care in the United States</vt:lpstr>
      <vt:lpstr>The Improving Health of People in the United States</vt:lpstr>
      <vt:lpstr>Health outcomes in the United States</vt:lpstr>
      <vt:lpstr>The improving health of the U.S. population</vt:lpstr>
      <vt:lpstr>Why is the death rate falling?</vt:lpstr>
      <vt:lpstr>Health Care around the World</vt:lpstr>
      <vt:lpstr>Sources of health insurance</vt:lpstr>
      <vt:lpstr>Sources of health insurance—cont.</vt:lpstr>
      <vt:lpstr>Why are so many Americans uninsured?</vt:lpstr>
      <vt:lpstr>Health care in comparison countries</vt:lpstr>
      <vt:lpstr>Expenditures on health care</vt:lpstr>
      <vt:lpstr>Does America get a good deal for its spending?</vt:lpstr>
      <vt:lpstr>Does America get a good deal—continued</vt:lpstr>
      <vt:lpstr>Problems in comparing across countries</vt:lpstr>
      <vt:lpstr>Information Problems and Externalities in the Market for Health Care</vt:lpstr>
      <vt:lpstr>Information and the health care market</vt:lpstr>
      <vt:lpstr>Adverse selection and the market for “lemons”</vt:lpstr>
      <vt:lpstr>Adverse selection in the health insurance market</vt:lpstr>
      <vt:lpstr>Coping with adverse selection</vt:lpstr>
      <vt:lpstr>Moral hazard in health insurance—patients</vt:lpstr>
      <vt:lpstr>Moral hazard in health insurance—doctors</vt:lpstr>
      <vt:lpstr>Coping with moral hazard</vt:lpstr>
      <vt:lpstr>Externalities in the market for health care</vt:lpstr>
      <vt:lpstr>Illustrating positive externalities of health care</vt:lpstr>
      <vt:lpstr>Should government run health care?</vt:lpstr>
      <vt:lpstr>The Debate over Health Care Policy in the United States </vt:lpstr>
      <vt:lpstr>The rising cost of health care</vt:lpstr>
      <vt:lpstr>Rising cost of health care in the United States</vt:lpstr>
      <vt:lpstr>Share of out-of-pocket health-care spending</vt:lpstr>
      <vt:lpstr>Why are health-care costs rising so fast?</vt:lpstr>
      <vt:lpstr>Primary reason #1: Health care “cost disease”</vt:lpstr>
      <vt:lpstr>Primary reason #2: The aging population</vt:lpstr>
      <vt:lpstr>Primary reason #3: Distorted economic incentives</vt:lpstr>
      <vt:lpstr>The continuing debate over health care policy</vt:lpstr>
      <vt:lpstr>The Patient Protection and Affordable Care Act</vt:lpstr>
      <vt:lpstr>The debate over the ACA</vt:lpstr>
      <vt:lpstr>How much is that MRI scan?</vt:lpstr>
      <vt:lpstr>Conclusions about health care</vt:lpstr>
      <vt:lpstr>Common misconceptions to avoid</vt:lpstr>
    </vt:vector>
  </TitlesOfParts>
  <Manager>David Alexander</Manager>
  <Company>Pearson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Edition</dc:title>
  <dc:subject>Economics</dc:subject>
  <dc:creator>Paul M Holmes, SUNY Fredonia</dc:creator>
  <cp:lastModifiedBy>Sloan, Lindsey</cp:lastModifiedBy>
  <cp:revision>1540</cp:revision>
  <cp:lastPrinted>2012-08-26T22:27:34Z</cp:lastPrinted>
  <dcterms:created xsi:type="dcterms:W3CDTF">2010-11-05T19:39:20Z</dcterms:created>
  <dcterms:modified xsi:type="dcterms:W3CDTF">2014-01-14T14:47:56Z</dcterms:modified>
</cp:coreProperties>
</file>